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1"/>
  </p:notesMasterIdLst>
  <p:sldIdLst>
    <p:sldId id="256" r:id="rId2"/>
    <p:sldId id="258" r:id="rId3"/>
    <p:sldId id="259" r:id="rId4"/>
    <p:sldId id="323" r:id="rId5"/>
    <p:sldId id="305" r:id="rId6"/>
    <p:sldId id="318" r:id="rId7"/>
    <p:sldId id="308" r:id="rId8"/>
    <p:sldId id="311" r:id="rId9"/>
    <p:sldId id="312" r:id="rId10"/>
    <p:sldId id="313" r:id="rId11"/>
    <p:sldId id="317" r:id="rId12"/>
    <p:sldId id="314" r:id="rId13"/>
    <p:sldId id="315" r:id="rId14"/>
    <p:sldId id="322" r:id="rId15"/>
    <p:sldId id="320" r:id="rId16"/>
    <p:sldId id="321" r:id="rId17"/>
    <p:sldId id="304" r:id="rId18"/>
    <p:sldId id="266" r:id="rId19"/>
    <p:sldId id="260" r:id="rId20"/>
  </p:sldIdLst>
  <p:sldSz cx="9144000" cy="5143500" type="screen16x9"/>
  <p:notesSz cx="6858000" cy="9144000"/>
  <p:embeddedFontLst>
    <p:embeddedFont>
      <p:font typeface="Bebas Neue" panose="020B0604020202020204" charset="0"/>
      <p:regular r:id="rId22"/>
    </p:embeddedFont>
    <p:embeddedFont>
      <p:font typeface="Lato" panose="020F0502020204030203" pitchFamily="34" charset="0"/>
      <p:regular r:id="rId23"/>
      <p:bold r:id="rId24"/>
      <p:italic r:id="rId25"/>
      <p:boldItalic r:id="rId26"/>
    </p:embeddedFont>
    <p:embeddedFont>
      <p:font typeface="Mulish" panose="020B0604020202020204" charset="0"/>
      <p:regular r:id="rId27"/>
      <p:bold r:id="rId28"/>
      <p:italic r:id="rId29"/>
      <p:boldItalic r:id="rId30"/>
    </p:embeddedFont>
    <p:embeddedFont>
      <p:font typeface="Quicksand" panose="020B0604020202020204" charset="0"/>
      <p:regular r:id="rId31"/>
      <p:bold r:id="rId32"/>
    </p:embeddedFont>
    <p:embeddedFont>
      <p:font typeface="Source Sans Pro" panose="020B0503030403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EC9"/>
    <a:srgbClr val="927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80FAE-32A0-4927-B8F9-2CA3071818C9}">
  <a:tblStyle styleId="{1B080FAE-32A0-4927-B8F9-2CA3071818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3" autoAdjust="0"/>
    <p:restoredTop sz="75445" autoAdjust="0"/>
  </p:normalViewPr>
  <p:slideViewPr>
    <p:cSldViewPr snapToGrid="0">
      <p:cViewPr varScale="1">
        <p:scale>
          <a:sx n="84" d="100"/>
          <a:sy n="84" d="100"/>
        </p:scale>
        <p:origin x="13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Good morning everyone. Today, I am honored to present a project that bridges the power of data with the clarity of visual storytelling — a Data Visualization Library for SPARQL Queries.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13dfeee94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13dfeee94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The first implemented component is the bar chart. We have 2 picture. On the left, we have </a:t>
            </a:r>
            <a:r>
              <a:rPr lang="en-US" dirty="0"/>
              <a:t>the configuration for a custom &lt;bar-chart&gt; Web Component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The basic attributes are Width, height and description for the component</a:t>
            </a:r>
          </a:p>
          <a:p>
            <a:pPr marL="171450" lvl="0" indent="-171450" algn="l" rtl="0">
              <a:lnSpc>
                <a:spcPct val="115000"/>
              </a:lnSpc>
              <a:spcBef>
                <a:spcPts val="0"/>
              </a:spcBef>
              <a:spcAft>
                <a:spcPts val="0"/>
              </a:spcAft>
            </a:pPr>
            <a:r>
              <a:rPr lang="en-US" dirty="0"/>
              <a:t>The “data” attribute is the array of objects. Each object in the array represents one data point.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The “encoding” s</a:t>
            </a:r>
            <a:r>
              <a:rPr lang="en-US" dirty="0"/>
              <a:t>pecifies how data fields are mapped to visual properties:</a:t>
            </a:r>
          </a:p>
          <a:p>
            <a:pPr marL="628650" lvl="1"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Such as the “x” axis will be mapped to the field “name” in data</a:t>
            </a: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This chart is ideal for visualizing the one-to-one relationship between a categorical variable (x) and a quantitative value (y).</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Allows changing the color of the bar via the “color” parameter of the “encoding” attribute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Supports both vertical and horizontal orientations via the “direction” parameter of the “encoding” attribute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Allows user to customize the rotation angle of the axis labels</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Supports various types of numeric scaling for the y axis including: Linear Scale, Power Scale and Logarithmic Scale.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User interactivity: tooltip, interactive legend</a:t>
            </a:r>
            <a:endParaRPr dirty="0"/>
          </a:p>
        </p:txBody>
      </p:sp>
    </p:spTree>
    <p:extLst>
      <p:ext uri="{BB962C8B-B14F-4D97-AF65-F5344CB8AC3E}">
        <p14:creationId xmlns:p14="http://schemas.microsoft.com/office/powerpoint/2010/main" val="4559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Compared to Vega-Lite grammar which is generating each component separately, this library is generating a common component and the mapping across different cases will only require a small difference in a certain parameter.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slide, you can see 3 subtypes of bar chart. In </a:t>
            </a:r>
            <a:r>
              <a:rPr lang="en-US" dirty="0" err="1"/>
              <a:t>vega</a:t>
            </a:r>
            <a:r>
              <a:rPr lang="en-US" dirty="0"/>
              <a:t>-lite the configuration between each other is very different, but in my library, the only different attribute is the stack in the encoding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improvement makes the formatting difference between charts very little, creating a habit for the user. </a:t>
            </a:r>
            <a:endParaRPr dirty="0"/>
          </a:p>
        </p:txBody>
      </p:sp>
    </p:spTree>
    <p:extLst>
      <p:ext uri="{BB962C8B-B14F-4D97-AF65-F5344CB8AC3E}">
        <p14:creationId xmlns:p14="http://schemas.microsoft.com/office/powerpoint/2010/main" val="54501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The second implemented component is the basic pie chart. We have 2 picture. On the left, we have </a:t>
            </a:r>
            <a:r>
              <a:rPr lang="en-US" dirty="0"/>
              <a:t>the configuration for a custom &lt;pie-chart&gt; Web Component</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The pie chart component is also no different in basic properties. The difference from the bar chart is that the pie chart will use theta, text properties instead of x and y in the encoding.</a:t>
            </a:r>
          </a:p>
          <a:p>
            <a:pPr marL="171450" lvl="0" indent="-171450" algn="l" rtl="0">
              <a:lnSpc>
                <a:spcPct val="115000"/>
              </a:lnSpc>
              <a:spcBef>
                <a:spcPts val="0"/>
              </a:spcBef>
              <a:spcAft>
                <a:spcPts val="0"/>
              </a:spcAft>
            </a:pPr>
            <a:r>
              <a:rPr lang="en-US" dirty="0">
                <a:solidFill>
                  <a:schemeClr val="dk1"/>
                </a:solidFill>
                <a:latin typeface="Times New Roman" panose="02020603050405020304" pitchFamily="18" charset="0"/>
                <a:ea typeface="Mulish"/>
                <a:cs typeface="Times New Roman" panose="02020603050405020304" pitchFamily="18" charset="0"/>
                <a:sym typeface="Mulish"/>
              </a:rPr>
              <a:t>Especially the theta property is required for pie charts, it will determine the angular size (arc) of each slice.</a:t>
            </a: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r>
              <a:rPr lang="en-US" dirty="0">
                <a:solidFill>
                  <a:schemeClr val="dk1"/>
                </a:solidFill>
                <a:latin typeface="Times New Roman" panose="02020603050405020304" pitchFamily="18" charset="0"/>
                <a:ea typeface="Mulish"/>
                <a:cs typeface="Times New Roman" panose="02020603050405020304" pitchFamily="18" charset="0"/>
                <a:sym typeface="Mulish"/>
              </a:rPr>
              <a:t>Each slice of the pie represents a category and its relative value compared to the whole. Some required parameters: </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"text“ parameter in the “encoding” attribute: represents the name or category corresponding to each section of the pie chart.</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"theta": Represents the quantitative value for each category, which determines the angular size (arc) of each slice.</a:t>
            </a:r>
          </a:p>
          <a:p>
            <a:pPr marL="457200" lvl="0" indent="-317500" algn="l" rtl="0">
              <a:lnSpc>
                <a:spcPct val="115000"/>
              </a:lnSpc>
              <a:spcBef>
                <a:spcPts val="1000"/>
              </a:spcBef>
              <a:spcAft>
                <a:spcPts val="0"/>
              </a:spcAft>
              <a:buClr>
                <a:schemeClr val="dk2"/>
              </a:buClr>
              <a:buSzPts val="1400"/>
              <a:buFont typeface="Mulish"/>
              <a:buChar char="●"/>
            </a:pPr>
            <a:r>
              <a:rPr lang="en-US" dirty="0">
                <a:solidFill>
                  <a:schemeClr val="dk1"/>
                </a:solidFill>
                <a:latin typeface="Times New Roman" panose="02020603050405020304" pitchFamily="18" charset="0"/>
                <a:ea typeface="Mulish"/>
                <a:cs typeface="Times New Roman" panose="02020603050405020304" pitchFamily="18" charset="0"/>
                <a:sym typeface="Mulish"/>
              </a:rPr>
              <a:t>The "color": Used to assign different colors to each slice, enhancing distinction and readability between categories.</a:t>
            </a:r>
          </a:p>
          <a:p>
            <a:pPr marL="139700" lvl="0" algn="l" rtl="0">
              <a:lnSpc>
                <a:spcPct val="115000"/>
              </a:lnSpc>
              <a:spcBef>
                <a:spcPts val="1000"/>
              </a:spcBef>
              <a:spcAft>
                <a:spcPts val="0"/>
              </a:spcAft>
              <a:buClr>
                <a:schemeClr val="dk2"/>
              </a:buClr>
              <a:buSzPts val="1400"/>
            </a:pPr>
            <a:r>
              <a:rPr lang="en-US" dirty="0">
                <a:solidFill>
                  <a:schemeClr val="dk1"/>
                </a:solidFill>
                <a:latin typeface="Times New Roman" panose="02020603050405020304" pitchFamily="18" charset="0"/>
                <a:ea typeface="Mulish"/>
                <a:cs typeface="Times New Roman" panose="02020603050405020304" pitchFamily="18" charset="0"/>
                <a:sym typeface="Mulish"/>
              </a:rPr>
              <a:t>User Interactive: Tooltip and legend control.</a:t>
            </a: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lnSpc>
                <a:spcPct val="115000"/>
              </a:lnSpc>
              <a:spcBef>
                <a:spcPts val="0"/>
              </a:spcBef>
              <a:spcAft>
                <a:spcPts val="0"/>
              </a:spcAft>
              <a:buNone/>
            </a:pPr>
            <a:endParaRPr lang="en-US" dirty="0">
              <a:solidFill>
                <a:schemeClr val="dk1"/>
              </a:solidFill>
              <a:latin typeface="Times New Roman" panose="02020603050405020304" pitchFamily="18" charset="0"/>
              <a:ea typeface="Mulish"/>
              <a:cs typeface="Times New Roman" panose="02020603050405020304" pitchFamily="18" charset="0"/>
              <a:sym typeface="Mulish"/>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911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dd46dd1d67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dd46dd1d67_2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last component is the geographic Map. Here is the example for the </a:t>
            </a:r>
            <a:r>
              <a:rPr lang="en-US" dirty="0" err="1"/>
              <a:t>choroplethMap</a:t>
            </a:r>
            <a:r>
              <a:rPr lang="en-US" dirty="0"/>
              <a:t> with 2 pictures: left is configuration and right is the visualization.</a:t>
            </a:r>
          </a:p>
          <a:p>
            <a:pPr marL="0" lvl="0" indent="0" algn="l" rtl="0">
              <a:spcBef>
                <a:spcPts val="0"/>
              </a:spcBef>
              <a:spcAft>
                <a:spcPts val="0"/>
              </a:spcAft>
              <a:buNone/>
            </a:pPr>
            <a:r>
              <a:rPr lang="en-US" dirty="0"/>
              <a:t>The data is including 2 things: values is the SPARQL query’s result and </a:t>
            </a:r>
            <a:r>
              <a:rPr lang="en-US" dirty="0" err="1"/>
              <a:t>url</a:t>
            </a:r>
            <a:r>
              <a:rPr lang="en-US" dirty="0"/>
              <a:t> is the </a:t>
            </a:r>
            <a:r>
              <a:rPr lang="en-US" dirty="0" err="1"/>
              <a:t>geoJson</a:t>
            </a:r>
            <a:r>
              <a:rPr lang="en-US" dirty="0"/>
              <a:t> file to draw the boundaries of the map.</a:t>
            </a:r>
          </a:p>
          <a:p>
            <a:pPr marL="0" lvl="0" indent="0" algn="l" rtl="0">
              <a:spcBef>
                <a:spcPts val="0"/>
              </a:spcBef>
              <a:spcAft>
                <a:spcPts val="0"/>
              </a:spcAft>
              <a:buNone/>
            </a:pPr>
            <a:r>
              <a:rPr lang="en-US" dirty="0"/>
              <a:t>The “id” is used for matching the values and the </a:t>
            </a:r>
            <a:r>
              <a:rPr lang="en-US" dirty="0" err="1"/>
              <a:t>url</a:t>
            </a:r>
            <a:r>
              <a:rPr lang="en-US" dirty="0"/>
              <a:t>. “label” is optional. </a:t>
            </a:r>
          </a:p>
          <a:p>
            <a:pPr marL="0" lvl="0" indent="0" algn="l" rtl="0">
              <a:spcBef>
                <a:spcPts val="0"/>
              </a:spcBef>
              <a:spcAft>
                <a:spcPts val="0"/>
              </a:spcAft>
              <a:buNone/>
            </a:pPr>
            <a:r>
              <a:rPr lang="en-US" dirty="0"/>
              <a:t>“color” will be used to color based on the field from the data</a:t>
            </a:r>
            <a:endParaRPr dirty="0"/>
          </a:p>
        </p:txBody>
      </p:sp>
    </p:spTree>
    <p:extLst>
      <p:ext uri="{BB962C8B-B14F-4D97-AF65-F5344CB8AC3E}">
        <p14:creationId xmlns:p14="http://schemas.microsoft.com/office/powerpoint/2010/main" val="4292723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to the choropleth map, here are some map charts that the library is providing. </a:t>
            </a:r>
            <a:r>
              <a:rPr lang="en-US"/>
              <a:t>Include connection </a:t>
            </a:r>
            <a:r>
              <a:rPr lang="en-US" dirty="0"/>
              <a:t>map, bubble map and </a:t>
            </a:r>
            <a:r>
              <a:rPr lang="en-US" dirty="0" err="1"/>
              <a:t>hexbin</a:t>
            </a:r>
            <a:r>
              <a:rPr lang="en-US" dirty="0"/>
              <a:t> map.</a:t>
            </a:r>
            <a:endParaRPr dirty="0"/>
          </a:p>
        </p:txBody>
      </p:sp>
    </p:spTree>
    <p:extLst>
      <p:ext uri="{BB962C8B-B14F-4D97-AF65-F5344CB8AC3E}">
        <p14:creationId xmlns:p14="http://schemas.microsoft.com/office/powerpoint/2010/main" val="75165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232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5166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50000"/>
              </a:lnSpc>
              <a:buFont typeface="Symbol" panose="05050102010706020507" pitchFamily="18" charset="2"/>
              <a:buChar char=""/>
            </a:pPr>
            <a:r>
              <a:rPr lang="en-GB" sz="1800" b="0" dirty="0">
                <a:effectLst/>
                <a:latin typeface="Times New Roman" panose="02020603050405020304" pitchFamily="18" charset="0"/>
                <a:ea typeface="Times New Roman" panose="02020603050405020304" pitchFamily="18" charset="0"/>
              </a:rPr>
              <a:t>Development of a modular chart component library based on Vega-Lite, </a:t>
            </a:r>
          </a:p>
          <a:p>
            <a:pPr marL="342900" lvl="0" indent="-342900">
              <a:lnSpc>
                <a:spcPct val="150000"/>
              </a:lnSpc>
              <a:buFont typeface="Symbol" panose="05050102010706020507" pitchFamily="18" charset="2"/>
              <a:buChar char=""/>
            </a:pPr>
            <a:r>
              <a:rPr lang="en-GB" sz="1800" b="0" dirty="0">
                <a:effectLst/>
                <a:latin typeface="Times New Roman" panose="02020603050405020304" pitchFamily="18" charset="0"/>
                <a:ea typeface="Times New Roman" panose="02020603050405020304" pitchFamily="18" charset="0"/>
              </a:rPr>
              <a:t>Implementation of a fully customizable chart configuration system</a:t>
            </a:r>
          </a:p>
          <a:p>
            <a:pPr marL="342900" lvl="0" indent="-342900">
              <a:lnSpc>
                <a:spcPct val="150000"/>
              </a:lnSpc>
              <a:buFont typeface="Symbol" panose="05050102010706020507" pitchFamily="18" charset="2"/>
              <a:buChar char=""/>
            </a:pPr>
            <a:r>
              <a:rPr lang="en-GB" sz="1800" b="0" dirty="0">
                <a:effectLst/>
                <a:latin typeface="Times New Roman" panose="02020603050405020304" pitchFamily="18" charset="0"/>
                <a:ea typeface="Times New Roman" panose="02020603050405020304" pitchFamily="18" charset="0"/>
              </a:rPr>
              <a:t>Support for semantic integration via SPARQL query results and RDF-based data in JSON format, enhancing the components' usability in semantic web contexts.</a:t>
            </a:r>
            <a:endParaRPr lang="en-US" sz="1800" b="1"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GB" sz="1800" b="0" dirty="0">
                <a:effectLst/>
                <a:latin typeface="Times New Roman" panose="02020603050405020304" pitchFamily="18" charset="0"/>
                <a:ea typeface="Times New Roman" panose="02020603050405020304" pitchFamily="18" charset="0"/>
              </a:rPr>
              <a:t>Publishing reusable components to NPM</a:t>
            </a:r>
            <a:r>
              <a:rPr lang="en-GB" sz="1800" b="1" dirty="0">
                <a:effectLst/>
                <a:latin typeface="Times New Roman" panose="02020603050405020304" pitchFamily="18" charset="0"/>
                <a:ea typeface="Times New Roman" panose="02020603050405020304" pitchFamily="18" charset="0"/>
              </a:rPr>
              <a:t> </a:t>
            </a:r>
            <a:r>
              <a:rPr lang="en-GB" sz="1800" b="0" dirty="0">
                <a:effectLst/>
                <a:latin typeface="Times New Roman" panose="02020603050405020304" pitchFamily="18" charset="0"/>
                <a:ea typeface="Times New Roman" panose="02020603050405020304" pitchFamily="18" charset="0"/>
              </a:rPr>
              <a:t>for community access and feedback, demonstrating practical applicability and extensibility.</a:t>
            </a:r>
            <a:endParaRPr dirty="0"/>
          </a:p>
        </p:txBody>
      </p:sp>
    </p:spTree>
    <p:extLst>
      <p:ext uri="{BB962C8B-B14F-4D97-AF65-F5344CB8AC3E}">
        <p14:creationId xmlns:p14="http://schemas.microsoft.com/office/powerpoint/2010/main" val="127586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61ca7da6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161ca7da6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72612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presentation will consist of 5 parts.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555555"/>
                </a:solidFill>
                <a:effectLst/>
                <a:latin typeface="Source Sans Pro" panose="020B0604020202020204" pitchFamily="34" charset="0"/>
              </a:rPr>
              <a:t>Wimmics</a:t>
            </a:r>
            <a:r>
              <a:rPr lang="en-US" b="0" i="0" dirty="0">
                <a:solidFill>
                  <a:srgbClr val="555555"/>
                </a:solidFill>
                <a:effectLst/>
                <a:latin typeface="Source Sans Pro" panose="020B0604020202020204" pitchFamily="34" charset="0"/>
              </a:rPr>
              <a:t> stands for Web-Instrumented </a:t>
            </a:r>
            <a:r>
              <a:rPr lang="en-US" b="0" i="0" dirty="0" err="1">
                <a:solidFill>
                  <a:srgbClr val="555555"/>
                </a:solidFill>
                <a:effectLst/>
                <a:latin typeface="Source Sans Pro" panose="020B0604020202020204" pitchFamily="34" charset="0"/>
              </a:rPr>
              <a:t>huMan</a:t>
            </a:r>
            <a:r>
              <a:rPr lang="en-US" b="0" i="0" dirty="0">
                <a:solidFill>
                  <a:srgbClr val="555555"/>
                </a:solidFill>
                <a:effectLst/>
                <a:latin typeface="Source Sans Pro" panose="020B0604020202020204" pitchFamily="34" charset="0"/>
              </a:rPr>
              <a:t>-Machine Interactions, Communities, and Semantics. It </a:t>
            </a:r>
            <a:r>
              <a:rPr lang="en-US" i="0" dirty="0"/>
              <a:t>is a joint research team between </a:t>
            </a:r>
            <a:r>
              <a:rPr lang="en-US" i="0" dirty="0" err="1"/>
              <a:t>Inria</a:t>
            </a:r>
            <a:r>
              <a:rPr lang="en-US" i="0" dirty="0"/>
              <a:t> Centre at University Cote D’Azur and I3S in Sophia Antipolis, French. This team connects formal and social semantics on the web, focusing on knowledge graph representation and reasoning to support online communities, their interactions, and resource management.</a:t>
            </a:r>
            <a:endParaRPr i="0" dirty="0"/>
          </a:p>
        </p:txBody>
      </p:sp>
    </p:spTree>
    <p:extLst>
      <p:ext uri="{BB962C8B-B14F-4D97-AF65-F5344CB8AC3E}">
        <p14:creationId xmlns:p14="http://schemas.microsoft.com/office/powerpoint/2010/main" val="390503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7b871a4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7b871a4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dirty="0"/>
              <a:t>Right now, I want to say a little bit about the motivation of this project:</a:t>
            </a:r>
          </a:p>
          <a:p>
            <a:r>
              <a:rPr lang="en-US" sz="1100" dirty="0"/>
              <a:t>Recently, there has been a growing need for </a:t>
            </a:r>
            <a:r>
              <a:rPr lang="en-US" sz="1100" b="1" dirty="0"/>
              <a:t>reusable and customizable data visualizations</a:t>
            </a:r>
            <a:r>
              <a:rPr lang="en-US" sz="1100" dirty="0"/>
              <a:t>, especially in areas like </a:t>
            </a:r>
            <a:r>
              <a:rPr lang="en-US" sz="1100" b="1" dirty="0"/>
              <a:t>Linked Data</a:t>
            </a:r>
            <a:r>
              <a:rPr lang="en-US" sz="1100" dirty="0"/>
              <a:t>, the </a:t>
            </a:r>
            <a:r>
              <a:rPr lang="en-US" sz="1100" b="1" dirty="0"/>
              <a:t>Semantic Web.</a:t>
            </a:r>
          </a:p>
          <a:p>
            <a:r>
              <a:rPr lang="en-US" dirty="0"/>
              <a:t>There are a few tools and research works that support data visualization, such as </a:t>
            </a:r>
            <a:r>
              <a:rPr lang="en-US" dirty="0" err="1"/>
              <a:t>ECharts</a:t>
            </a:r>
            <a:r>
              <a:rPr lang="en-US" dirty="0"/>
              <a:t>, D3.js, </a:t>
            </a:r>
            <a:r>
              <a:rPr lang="en-US" dirty="0" err="1"/>
              <a:t>MGExplorer</a:t>
            </a:r>
            <a:r>
              <a:rPr lang="en-US" dirty="0"/>
              <a:t>/</a:t>
            </a:r>
            <a:r>
              <a:rPr lang="en-US" dirty="0" err="1"/>
              <a:t>LDViz</a:t>
            </a:r>
            <a:r>
              <a:rPr lang="en-US" dirty="0"/>
              <a:t>, and VOWL(</a:t>
            </a:r>
            <a:r>
              <a:rPr lang="en-US" sz="1800" b="1" dirty="0">
                <a:effectLst/>
                <a:latin typeface="Times New Roman" panose="02020603050405020304" pitchFamily="18" charset="0"/>
                <a:ea typeface="MS Mincho" panose="02020609040205080304" pitchFamily="49" charset="-128"/>
              </a:rPr>
              <a:t>Visualization of Ontologies Web Language)</a:t>
            </a:r>
            <a:r>
              <a:rPr lang="en-US" dirty="0"/>
              <a:t>.</a:t>
            </a:r>
          </a:p>
          <a:p>
            <a:r>
              <a:rPr lang="en-US" dirty="0"/>
              <a:t>However, they still have many limitations, including:</a:t>
            </a:r>
          </a:p>
          <a:p>
            <a:r>
              <a:rPr lang="en-US" dirty="0"/>
              <a:t>Lack of direct support for RDF or SPARQL, requiring advanced programming and also Limited customization and chart diversity. </a:t>
            </a:r>
          </a:p>
          <a:p>
            <a:endParaRPr lang="en-US" dirty="0"/>
          </a:p>
          <a:p>
            <a:pPr marL="0" lvl="0" indent="0" algn="l" rtl="0">
              <a:spcBef>
                <a:spcPts val="0"/>
              </a:spcBef>
              <a:spcAft>
                <a:spcPts val="0"/>
              </a:spcAft>
              <a:buNone/>
            </a:pPr>
            <a:r>
              <a:rPr lang="en-US" dirty="0"/>
              <a:t>The goal of this project is to design and develop a lightweight visualization library that simplifies the creation of interactive visualizations from SPARQL query results. Make data visualization more accessible, customizable, and reusable, especially for people who may not have advanced programming skills. The library helps bridge the gap between complex linked data and user-friendly visual interfaces.</a:t>
            </a:r>
          </a:p>
        </p:txBody>
      </p:sp>
    </p:spTree>
    <p:extLst>
      <p:ext uri="{BB962C8B-B14F-4D97-AF65-F5344CB8AC3E}">
        <p14:creationId xmlns:p14="http://schemas.microsoft.com/office/powerpoint/2010/main" val="231937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limitations of existing tools, </a:t>
            </a:r>
            <a:r>
              <a:rPr lang="en-US" b="1" dirty="0"/>
              <a:t>this project proposes a JavaScript visualization library </a:t>
            </a:r>
            <a:r>
              <a:rPr lang="en-US" dirty="0"/>
              <a:t>that enables users to create </a:t>
            </a:r>
            <a:r>
              <a:rPr lang="en-US" b="1" dirty="0"/>
              <a:t>interactive, reusable charts</a:t>
            </a:r>
            <a:r>
              <a:rPr lang="en-US" dirty="0"/>
              <a:t> from SPARQL results</a:t>
            </a:r>
            <a:endParaRPr dirty="0"/>
          </a:p>
        </p:txBody>
      </p:sp>
    </p:spTree>
    <p:extLst>
      <p:ext uri="{BB962C8B-B14F-4D97-AF65-F5344CB8AC3E}">
        <p14:creationId xmlns:p14="http://schemas.microsoft.com/office/powerpoint/2010/main" val="42234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The solution is designed to be both powerful and accessible.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library works with SPARQL query results, focuses on JSON format.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Users can easily customize visualizations using Vega-Lite grammar, </a:t>
            </a:r>
            <a:r>
              <a:rPr lang="en-US" sz="1800" dirty="0">
                <a:effectLst/>
                <a:latin typeface="Times New Roman" panose="02020603050405020304" pitchFamily="18" charset="0"/>
                <a:ea typeface="MS Mincho" panose="02020609040205080304" pitchFamily="49" charset="-128"/>
              </a:rPr>
              <a:t>a high-level declarative language for creating interactive and expressive visualizations</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Built with native Web Components for </a:t>
            </a:r>
            <a:r>
              <a:rPr lang="en-US" b="1" dirty="0"/>
              <a:t>high performance and</a:t>
            </a:r>
            <a:r>
              <a:rPr lang="en-US" dirty="0"/>
              <a:t> </a:t>
            </a:r>
            <a:r>
              <a:rPr lang="en-US" b="1" dirty="0"/>
              <a:t>scalability</a:t>
            </a:r>
            <a:r>
              <a:rPr lang="en-US" dirty="0"/>
              <a:t>. This ensures reusability, style isolation, and smooth performance in any web environment.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RDF represents data as triples, forming a graph structure. SPARQL is the standard query language for RDF data.</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Declarative languages for defining interactive visualizations in JSON. Vega-Lite simplifies common tasks.</a:t>
            </a:r>
            <a:endParaRPr lang="en-US" sz="11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4A4A45"/>
                </a:solidFill>
                <a:latin typeface="Times New Roman" panose="02020603050405020304" pitchFamily="18" charset="0"/>
                <a:ea typeface="Lato" pitchFamily="34" charset="-122"/>
                <a:cs typeface="Times New Roman" panose="02020603050405020304" pitchFamily="18" charset="0"/>
              </a:rPr>
              <a:t>Encapsulated, reusable UI components using native web technologies. Ensures framework independence and high performance.</a:t>
            </a:r>
            <a:endParaRPr lang="en-US" sz="1100" dirty="0">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solidFill>
                <a:srgbClr val="4A4A45"/>
              </a:solidFill>
              <a:latin typeface="Times New Roman" panose="02020603050405020304" pitchFamily="18" charset="0"/>
              <a:ea typeface="Lato" pitchFamily="34"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0408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system is built with a </a:t>
            </a:r>
            <a:r>
              <a:rPr lang="en-US" b="1" dirty="0"/>
              <a:t>5-step pipeline</a:t>
            </a:r>
            <a:r>
              <a:rPr lang="en-US" dirty="0"/>
              <a:t> to transform SPARQL data into visualizations:</a:t>
            </a:r>
          </a:p>
          <a:p>
            <a:pPr>
              <a:buFont typeface="+mj-lt"/>
              <a:buAutoNum type="arabicPeriod"/>
            </a:pPr>
            <a:r>
              <a:rPr lang="en-US" b="1" dirty="0"/>
              <a:t>🔍 User Input (SPARQL Query / RDF Upload)</a:t>
            </a:r>
            <a:endParaRPr lang="en-US" dirty="0"/>
          </a:p>
          <a:p>
            <a:pPr marL="742950" lvl="1" indent="-285750">
              <a:buFont typeface="+mj-lt"/>
              <a:buAutoNum type="arabicPeriod"/>
            </a:pPr>
            <a:r>
              <a:rPr lang="en-US" dirty="0"/>
              <a:t>Users can enter SPARQL </a:t>
            </a:r>
            <a:r>
              <a:rPr lang="en-US" dirty="0" err="1"/>
              <a:t>queries’s</a:t>
            </a:r>
            <a:r>
              <a:rPr lang="en-US" dirty="0"/>
              <a:t> result or upload RDF (JSON-LD) files standardized in the JSON format for the input.</a:t>
            </a:r>
          </a:p>
          <a:p>
            <a:pPr>
              <a:buFont typeface="+mj-lt"/>
              <a:buAutoNum type="arabicPeriod"/>
            </a:pPr>
            <a:r>
              <a:rPr lang="en-US" b="1" dirty="0"/>
              <a:t>🧱 Layout &amp; Visual Configuration</a:t>
            </a:r>
            <a:endParaRPr lang="en-US" dirty="0"/>
          </a:p>
          <a:p>
            <a:pPr marL="742950" lvl="1" indent="-285750">
              <a:buFont typeface="+mj-lt"/>
              <a:buAutoNum type="arabicPeriod"/>
            </a:pPr>
            <a:r>
              <a:rPr lang="en-US" dirty="0"/>
              <a:t>Users create the configuration in the Vega-Lite format and map data fields to visual configuration (x, y, color, etc.).</a:t>
            </a:r>
          </a:p>
          <a:p>
            <a:pPr>
              <a:buFont typeface="+mj-lt"/>
              <a:buAutoNum type="arabicPeriod"/>
            </a:pPr>
            <a:r>
              <a:rPr lang="en-US" b="1" dirty="0"/>
              <a:t>📦 Configuration Extraction</a:t>
            </a:r>
            <a:endParaRPr lang="en-US" dirty="0"/>
          </a:p>
          <a:p>
            <a:pPr marL="742950" lvl="1" indent="-285750">
              <a:buFont typeface="+mj-lt"/>
              <a:buAutoNum type="arabicPeriod"/>
            </a:pPr>
            <a:r>
              <a:rPr lang="en-US" dirty="0"/>
              <a:t>The system extracts relevant data fields from the configuration. Converts the mapping to Vega-Lite format and checks data compatibility with chart types.</a:t>
            </a:r>
          </a:p>
          <a:p>
            <a:pPr>
              <a:buFont typeface="+mj-lt"/>
              <a:buAutoNum type="arabicPeriod"/>
            </a:pPr>
            <a:r>
              <a:rPr lang="en-US" b="1" dirty="0"/>
              <a:t>🎨 Visualization Renderer</a:t>
            </a:r>
            <a:endParaRPr lang="en-US" dirty="0"/>
          </a:p>
          <a:p>
            <a:pPr marL="742950" lvl="1" indent="-285750">
              <a:buFont typeface="+mj-lt"/>
              <a:buAutoNum type="arabicPeriod"/>
            </a:pPr>
            <a:r>
              <a:rPr lang="en-US" dirty="0"/>
              <a:t>After successful extraction, use those parameters for the visual renderer</a:t>
            </a:r>
          </a:p>
          <a:p>
            <a:pPr>
              <a:buFont typeface="+mj-lt"/>
              <a:buAutoNum type="arabicPeriod"/>
            </a:pPr>
            <a:r>
              <a:rPr lang="en-US" b="1" dirty="0"/>
              <a:t>💻 Output Display</a:t>
            </a:r>
            <a:endParaRPr lang="en-US" dirty="0"/>
          </a:p>
          <a:p>
            <a:pPr marL="742950" lvl="1" indent="-285750">
              <a:buFont typeface="+mj-lt"/>
              <a:buAutoNum type="arabicPeriod"/>
            </a:pPr>
            <a:r>
              <a:rPr lang="en-US" dirty="0"/>
              <a:t>The final interactive chart is shown in the web interface.</a:t>
            </a:r>
          </a:p>
        </p:txBody>
      </p:sp>
    </p:spTree>
    <p:extLst>
      <p:ext uri="{BB962C8B-B14F-4D97-AF65-F5344CB8AC3E}">
        <p14:creationId xmlns:p14="http://schemas.microsoft.com/office/powerpoint/2010/main" val="229001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better understand the library, we will go through some of the diagrams that have been implemented so far.</a:t>
            </a:r>
            <a:endParaRPr dirty="0"/>
          </a:p>
        </p:txBody>
      </p:sp>
    </p:spTree>
    <p:extLst>
      <p:ext uri="{BB962C8B-B14F-4D97-AF65-F5344CB8AC3E}">
        <p14:creationId xmlns:p14="http://schemas.microsoft.com/office/powerpoint/2010/main" val="741030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43435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3579950" y="1854500"/>
            <a:ext cx="36048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959250" y="1854500"/>
            <a:ext cx="118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1959250" y="2939075"/>
            <a:ext cx="5225400" cy="446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cxnSp>
        <p:nvCxnSpPr>
          <p:cNvPr id="18" name="Google Shape;18;p3"/>
          <p:cNvCxnSpPr/>
          <p:nvPr/>
        </p:nvCxnSpPr>
        <p:spPr>
          <a:xfrm rot="10800000">
            <a:off x="8761325" y="2079300"/>
            <a:ext cx="0" cy="984900"/>
          </a:xfrm>
          <a:prstGeom prst="straightConnector1">
            <a:avLst/>
          </a:prstGeom>
          <a:noFill/>
          <a:ln w="19050" cap="flat" cmpd="sng">
            <a:solidFill>
              <a:schemeClr val="lt1"/>
            </a:solidFill>
            <a:prstDash val="solid"/>
            <a:round/>
            <a:headEnd type="oval" w="med" len="med"/>
            <a:tailEnd type="oval" w="med" len="med"/>
          </a:ln>
        </p:spPr>
      </p:cxnSp>
      <p:cxnSp>
        <p:nvCxnSpPr>
          <p:cNvPr id="19" name="Google Shape;19;p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0" name="Google Shape;20;p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2" name="Google Shape;22;p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5" name="Google Shape;25;p3"/>
          <p:cNvCxnSpPr/>
          <p:nvPr/>
        </p:nvCxnSpPr>
        <p:spPr>
          <a:xfrm rot="10800000">
            <a:off x="394350" y="2079300"/>
            <a:ext cx="0" cy="9849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6"/>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52" name="Google Shape;52;p6"/>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6"/>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54" name="Google Shape;54;p6"/>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55" name="Google Shape;55;p6"/>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56" name="Google Shape;56;p6"/>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txBox="1">
            <a:spLocks noGrp="1"/>
          </p:cNvSpPr>
          <p:nvPr>
            <p:ph type="title"/>
          </p:nvPr>
        </p:nvSpPr>
        <p:spPr>
          <a:xfrm>
            <a:off x="969825" y="2079259"/>
            <a:ext cx="7204500" cy="8790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71" name="Google Shape;71;p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72" name="Google Shape;72;p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74" name="Google Shape;74;p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75" name="Google Shape;75;p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76" name="Google Shape;76;p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13"/>
          <p:cNvSpPr txBox="1">
            <a:spLocks noGrp="1"/>
          </p:cNvSpPr>
          <p:nvPr>
            <p:ph type="subTitle" idx="1"/>
          </p:nvPr>
        </p:nvSpPr>
        <p:spPr>
          <a:xfrm>
            <a:off x="713225" y="20181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9" name="Google Shape;99;p13"/>
          <p:cNvSpPr txBox="1">
            <a:spLocks noGrp="1"/>
          </p:cNvSpPr>
          <p:nvPr>
            <p:ph type="subTitle" idx="2"/>
          </p:nvPr>
        </p:nvSpPr>
        <p:spPr>
          <a:xfrm>
            <a:off x="713225" y="3870728"/>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3"/>
          </p:nvPr>
        </p:nvSpPr>
        <p:spPr>
          <a:xfrm>
            <a:off x="3359125"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subTitle" idx="4"/>
          </p:nvPr>
        </p:nvSpPr>
        <p:spPr>
          <a:xfrm>
            <a:off x="3359125"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13"/>
          <p:cNvSpPr txBox="1">
            <a:spLocks noGrp="1"/>
          </p:cNvSpPr>
          <p:nvPr>
            <p:ph type="title" idx="5" hasCustomPrompt="1"/>
          </p:nvPr>
        </p:nvSpPr>
        <p:spPr>
          <a:xfrm>
            <a:off x="713225" y="1141288"/>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title" idx="6" hasCustomPrompt="1"/>
          </p:nvPr>
        </p:nvSpPr>
        <p:spPr>
          <a:xfrm>
            <a:off x="33591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title" idx="7" hasCustomPrompt="1"/>
          </p:nvPr>
        </p:nvSpPr>
        <p:spPr>
          <a:xfrm>
            <a:off x="713225"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8" hasCustomPrompt="1"/>
          </p:nvPr>
        </p:nvSpPr>
        <p:spPr>
          <a:xfrm>
            <a:off x="3359125"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9"/>
          </p:nvPr>
        </p:nvSpPr>
        <p:spPr>
          <a:xfrm>
            <a:off x="5997638" y="38707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13"/>
          </p:nvPr>
        </p:nvSpPr>
        <p:spPr>
          <a:xfrm>
            <a:off x="5997638" y="2018025"/>
            <a:ext cx="2426100" cy="53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title" idx="14" hasCustomPrompt="1"/>
          </p:nvPr>
        </p:nvSpPr>
        <p:spPr>
          <a:xfrm>
            <a:off x="5997638" y="2994063"/>
            <a:ext cx="656100" cy="4389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15" hasCustomPrompt="1"/>
          </p:nvPr>
        </p:nvSpPr>
        <p:spPr>
          <a:xfrm>
            <a:off x="5997638" y="1142055"/>
            <a:ext cx="656100" cy="4380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6"/>
          </p:nvPr>
        </p:nvSpPr>
        <p:spPr>
          <a:xfrm>
            <a:off x="7132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17"/>
          </p:nvPr>
        </p:nvSpPr>
        <p:spPr>
          <a:xfrm>
            <a:off x="713225" y="3447136"/>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18"/>
          </p:nvPr>
        </p:nvSpPr>
        <p:spPr>
          <a:xfrm>
            <a:off x="3359125"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9"/>
          </p:nvPr>
        </p:nvSpPr>
        <p:spPr>
          <a:xfrm>
            <a:off x="3359125"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20"/>
          </p:nvPr>
        </p:nvSpPr>
        <p:spPr>
          <a:xfrm>
            <a:off x="5997638" y="3447125"/>
            <a:ext cx="2423100" cy="428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21"/>
          </p:nvPr>
        </p:nvSpPr>
        <p:spPr>
          <a:xfrm>
            <a:off x="5997638" y="1594575"/>
            <a:ext cx="2423100" cy="4389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latin typeface="Quicksand"/>
                <a:ea typeface="Quicksand"/>
                <a:cs typeface="Quicksand"/>
                <a:sym typeface="Quicksan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cxnSp>
        <p:nvCxnSpPr>
          <p:cNvPr id="116" name="Google Shape;116;p13"/>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17" name="Google Shape;117;p13"/>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3"/>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19" name="Google Shape;119;p13"/>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1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7"/>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7"/>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56" name="Google Shape;156;p17"/>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7"/>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58" name="Google Shape;158;p17"/>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59" name="Google Shape;159;p17"/>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60" name="Google Shape;160;p17"/>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937625"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7"/>
          <p:cNvSpPr txBox="1">
            <a:spLocks noGrp="1"/>
          </p:cNvSpPr>
          <p:nvPr>
            <p:ph type="subTitle" idx="2"/>
          </p:nvPr>
        </p:nvSpPr>
        <p:spPr>
          <a:xfrm>
            <a:off x="3484346"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7"/>
          <p:cNvSpPr txBox="1">
            <a:spLocks noGrp="1"/>
          </p:cNvSpPr>
          <p:nvPr>
            <p:ph type="subTitle" idx="3"/>
          </p:nvPr>
        </p:nvSpPr>
        <p:spPr>
          <a:xfrm>
            <a:off x="6031074" y="3071250"/>
            <a:ext cx="2175300" cy="86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17"/>
          <p:cNvSpPr txBox="1">
            <a:spLocks noGrp="1"/>
          </p:cNvSpPr>
          <p:nvPr>
            <p:ph type="subTitle" idx="4"/>
          </p:nvPr>
        </p:nvSpPr>
        <p:spPr>
          <a:xfrm>
            <a:off x="937625"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6" name="Google Shape;166;p17"/>
          <p:cNvSpPr txBox="1">
            <a:spLocks noGrp="1"/>
          </p:cNvSpPr>
          <p:nvPr>
            <p:ph type="subTitle" idx="5"/>
          </p:nvPr>
        </p:nvSpPr>
        <p:spPr>
          <a:xfrm>
            <a:off x="3484347"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67" name="Google Shape;167;p17"/>
          <p:cNvSpPr txBox="1">
            <a:spLocks noGrp="1"/>
          </p:cNvSpPr>
          <p:nvPr>
            <p:ph type="subTitle" idx="6"/>
          </p:nvPr>
        </p:nvSpPr>
        <p:spPr>
          <a:xfrm>
            <a:off x="6031075" y="2690250"/>
            <a:ext cx="2175300" cy="3657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600"/>
              <a:buFont typeface="Bebas Neue"/>
              <a:buNone/>
              <a:defRPr sz="2000" b="1">
                <a:solidFill>
                  <a:schemeClr val="dk2"/>
                </a:solidFill>
                <a:latin typeface="Quicksand"/>
                <a:ea typeface="Quicksand"/>
                <a:cs typeface="Quicksand"/>
                <a:sym typeface="Quicksand"/>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3" r:id="rId8"/>
    <p:sldLayoutId id="2147483670" r:id="rId9"/>
    <p:sldLayoutId id="2147483671"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060" name="Picture 12">
            <a:extLst>
              <a:ext uri="{FF2B5EF4-FFF2-40B4-BE49-F238E27FC236}">
                <a16:creationId xmlns:a16="http://schemas.microsoft.com/office/drawing/2014/main" id="{8127C59B-DAAA-457C-BA96-04D1844CE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800" y="144000"/>
            <a:ext cx="3429000" cy="4817398"/>
          </a:xfrm>
          <a:prstGeom prst="rect">
            <a:avLst/>
          </a:prstGeom>
          <a:noFill/>
          <a:extLst>
            <a:ext uri="{909E8E84-426E-40DD-AFC4-6F175D3DCCD1}">
              <a14:hiddenFill xmlns:a14="http://schemas.microsoft.com/office/drawing/2010/main">
                <a:solidFill>
                  <a:srgbClr val="FFFFFF"/>
                </a:solidFill>
              </a14:hiddenFill>
            </a:ext>
          </a:extLst>
        </p:spPr>
      </p:pic>
      <p:sp>
        <p:nvSpPr>
          <p:cNvPr id="285" name="Google Shape;285;p29"/>
          <p:cNvSpPr txBox="1">
            <a:spLocks noGrp="1"/>
          </p:cNvSpPr>
          <p:nvPr>
            <p:ph type="ctrTitle"/>
          </p:nvPr>
        </p:nvSpPr>
        <p:spPr>
          <a:xfrm>
            <a:off x="362200" y="1122536"/>
            <a:ext cx="5398900" cy="207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b="1" dirty="0"/>
              <a:t>Data visualization Library for </a:t>
            </a:r>
            <a:br>
              <a:rPr lang="en" sz="3800" b="1" dirty="0"/>
            </a:br>
            <a:r>
              <a:rPr lang="en" sz="3800" b="1" dirty="0">
                <a:solidFill>
                  <a:srgbClr val="927C71"/>
                </a:solidFill>
              </a:rPr>
              <a:t>SPARQL Queries</a:t>
            </a:r>
            <a:endParaRPr sz="3800" b="1" dirty="0">
              <a:solidFill>
                <a:srgbClr val="927C71"/>
              </a:solidFill>
            </a:endParaRPr>
          </a:p>
        </p:txBody>
      </p:sp>
      <p:sp>
        <p:nvSpPr>
          <p:cNvPr id="286" name="Google Shape;286;p29"/>
          <p:cNvSpPr txBox="1">
            <a:spLocks noGrp="1"/>
          </p:cNvSpPr>
          <p:nvPr>
            <p:ph type="subTitle" idx="1"/>
          </p:nvPr>
        </p:nvSpPr>
        <p:spPr>
          <a:xfrm>
            <a:off x="960400" y="4665600"/>
            <a:ext cx="4202500" cy="2957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i="1" dirty="0"/>
              <a:t>Da Nang, 25 / 06 / 2025</a:t>
            </a:r>
            <a:endParaRPr sz="1200" i="1" dirty="0"/>
          </a:p>
        </p:txBody>
      </p:sp>
      <p:cxnSp>
        <p:nvCxnSpPr>
          <p:cNvPr id="287" name="Google Shape;287;p29"/>
          <p:cNvCxnSpPr>
            <a:cxnSpLocks/>
          </p:cNvCxnSpPr>
          <p:nvPr/>
        </p:nvCxnSpPr>
        <p:spPr>
          <a:xfrm flipV="1">
            <a:off x="362200" y="2501151"/>
            <a:ext cx="5414480" cy="990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a:cxnSpLocks/>
          </p:cNvCxnSpPr>
          <p:nvPr/>
        </p:nvCxnSpPr>
        <p:spPr>
          <a:xfrm flipV="1">
            <a:off x="362200" y="1109159"/>
            <a:ext cx="5414480" cy="990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795588" y="176853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5106363" y="1768532"/>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747411E-6F5C-435F-A859-A5D53244CA9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00" y="242241"/>
            <a:ext cx="638600" cy="681751"/>
          </a:xfrm>
          <a:prstGeom prst="rect">
            <a:avLst/>
          </a:prstGeom>
          <a:noFill/>
          <a:ln>
            <a:noFill/>
          </a:ln>
        </p:spPr>
      </p:pic>
      <p:sp>
        <p:nvSpPr>
          <p:cNvPr id="12" name="Google Shape;286;p29">
            <a:extLst>
              <a:ext uri="{FF2B5EF4-FFF2-40B4-BE49-F238E27FC236}">
                <a16:creationId xmlns:a16="http://schemas.microsoft.com/office/drawing/2014/main" id="{09AA6043-9DB1-4627-825E-6F38AF4CF3DE}"/>
              </a:ext>
            </a:extLst>
          </p:cNvPr>
          <p:cNvSpPr txBox="1">
            <a:spLocks/>
          </p:cNvSpPr>
          <p:nvPr/>
        </p:nvSpPr>
        <p:spPr>
          <a:xfrm>
            <a:off x="1123200" y="233560"/>
            <a:ext cx="4327200" cy="750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THE UNIVERSITY OF DANANG</a:t>
            </a:r>
            <a:endParaRPr kumimoji="0" lang="en-US" altLang="ja-JP" sz="5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UNIVERSITY OF SCIENCE AND TECHNOLOGY</a:t>
            </a:r>
            <a:endParaRPr kumimoji="0" lang="en-US" altLang="ja-JP" sz="5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200" b="1" i="0" u="none" strike="noStrike" cap="none" normalizeH="0" baseline="0" dirty="0">
                <a:ln>
                  <a:noFill/>
                </a:ln>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rPr>
              <a:t>FACULTY OF ADVANCED SCIENCE AND TECHNOLOGY</a:t>
            </a: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0" indent="0"/>
            <a:endParaRPr lang="en-US" sz="1400" dirty="0"/>
          </a:p>
        </p:txBody>
      </p:sp>
      <p:sp>
        <p:nvSpPr>
          <p:cNvPr id="4" name="Rectangle 5">
            <a:extLst>
              <a:ext uri="{FF2B5EF4-FFF2-40B4-BE49-F238E27FC236}">
                <a16:creationId xmlns:a16="http://schemas.microsoft.com/office/drawing/2014/main" id="{89F1FC15-4F3F-4D9D-A1AE-F0C48928D712}"/>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6">
            <a:extLst>
              <a:ext uri="{FF2B5EF4-FFF2-40B4-BE49-F238E27FC236}">
                <a16:creationId xmlns:a16="http://schemas.microsoft.com/office/drawing/2014/main" id="{C4B85643-5AF1-467A-81B2-B1A44FE955A1}"/>
              </a:ext>
            </a:extLst>
          </p:cNvPr>
          <p:cNvGraphicFramePr>
            <a:graphicFrameLocks noGrp="1"/>
          </p:cNvGraphicFramePr>
          <p:nvPr>
            <p:extLst>
              <p:ext uri="{D42A27DB-BD31-4B8C-83A1-F6EECF244321}">
                <p14:modId xmlns:p14="http://schemas.microsoft.com/office/powerpoint/2010/main" val="2763212461"/>
              </p:ext>
            </p:extLst>
          </p:nvPr>
        </p:nvGraphicFramePr>
        <p:xfrm>
          <a:off x="263098" y="3252450"/>
          <a:ext cx="4596436" cy="1190764"/>
        </p:xfrm>
        <a:graphic>
          <a:graphicData uri="http://schemas.openxmlformats.org/drawingml/2006/table">
            <a:tbl>
              <a:tblPr firstRow="1" bandRow="1">
                <a:tableStyleId>{1B080FAE-32A0-4927-B8F9-2CA3071818C9}</a:tableStyleId>
              </a:tblPr>
              <a:tblGrid>
                <a:gridCol w="2298218">
                  <a:extLst>
                    <a:ext uri="{9D8B030D-6E8A-4147-A177-3AD203B41FA5}">
                      <a16:colId xmlns:a16="http://schemas.microsoft.com/office/drawing/2014/main" val="2511353955"/>
                    </a:ext>
                  </a:extLst>
                </a:gridCol>
                <a:gridCol w="2298218">
                  <a:extLst>
                    <a:ext uri="{9D8B030D-6E8A-4147-A177-3AD203B41FA5}">
                      <a16:colId xmlns:a16="http://schemas.microsoft.com/office/drawing/2014/main" val="1821521154"/>
                    </a:ext>
                  </a:extLst>
                </a:gridCol>
              </a:tblGrid>
              <a:tr h="297691">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latin typeface="Times New Roman" panose="02020603050405020304" pitchFamily="18" charset="0"/>
                          <a:cs typeface="Times New Roman" panose="02020603050405020304" pitchFamily="18" charset="0"/>
                        </a:rPr>
                        <a:t>Student:</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 sz="1300" dirty="0">
                          <a:latin typeface="Times New Roman" panose="02020603050405020304" pitchFamily="18" charset="0"/>
                          <a:cs typeface="Times New Roman" panose="02020603050405020304" pitchFamily="18" charset="0"/>
                        </a:rPr>
                        <a:t>Minh Huy DO - 123200103</a:t>
                      </a:r>
                      <a:endParaRPr lang="en-US" sz="1300" dirty="0">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6724653"/>
                  </a:ext>
                </a:extLst>
              </a:tr>
              <a:tr h="297691">
                <a:tc>
                  <a:txBody>
                    <a:bodyPr/>
                    <a:lstStyle/>
                    <a:p>
                      <a:pPr algn="r"/>
                      <a:r>
                        <a:rPr lang="en-US" sz="1300" dirty="0">
                          <a:latin typeface="Times New Roman" panose="02020603050405020304" pitchFamily="18" charset="0"/>
                          <a:cs typeface="Times New Roman" panose="02020603050405020304" pitchFamily="18" charset="0"/>
                        </a:rPr>
                        <a:t>Class:</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20PFIEV3</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58052590"/>
                  </a:ext>
                </a:extLst>
              </a:tr>
              <a:tr h="297691">
                <a:tc>
                  <a:txBody>
                    <a:bodyPr/>
                    <a:lstStyle/>
                    <a:p>
                      <a:pPr algn="r"/>
                      <a:r>
                        <a:rPr lang="en-US" sz="1300" dirty="0">
                          <a:latin typeface="Times New Roman" panose="02020603050405020304" pitchFamily="18" charset="0"/>
                          <a:cs typeface="Times New Roman" panose="02020603050405020304" pitchFamily="18" charset="0"/>
                        </a:rPr>
                        <a:t>Academic advisor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Dr. </a:t>
                      </a:r>
                      <a:r>
                        <a:rPr lang="en-US" sz="1300" dirty="0" err="1">
                          <a:latin typeface="Times New Roman" panose="02020603050405020304" pitchFamily="18" charset="0"/>
                          <a:cs typeface="Times New Roman" panose="02020603050405020304" pitchFamily="18" charset="0"/>
                        </a:rPr>
                        <a:t>Thi</a:t>
                      </a:r>
                      <a:r>
                        <a:rPr lang="en-US" sz="1300" dirty="0">
                          <a:latin typeface="Times New Roman" panose="02020603050405020304" pitchFamily="18" charset="0"/>
                          <a:cs typeface="Times New Roman" panose="02020603050405020304" pitchFamily="18" charset="0"/>
                        </a:rPr>
                        <a:t> My Hanh LE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63847683"/>
                  </a:ext>
                </a:extLst>
              </a:tr>
              <a:tr h="297691">
                <a:tc>
                  <a:txBody>
                    <a:bodyPr/>
                    <a:lstStyle/>
                    <a:p>
                      <a:pPr algn="r"/>
                      <a:r>
                        <a:rPr lang="en-US" sz="1300" dirty="0">
                          <a:latin typeface="Times New Roman" panose="02020603050405020304" pitchFamily="18" charset="0"/>
                          <a:cs typeface="Times New Roman" panose="02020603050405020304" pitchFamily="18" charset="0"/>
                        </a:rPr>
                        <a:t>Supervisor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lvl="0"/>
                      <a:r>
                        <a:rPr lang="en-US" sz="1300" dirty="0">
                          <a:latin typeface="Times New Roman" panose="02020603050405020304" pitchFamily="18" charset="0"/>
                          <a:cs typeface="Times New Roman" panose="02020603050405020304" pitchFamily="18" charset="0"/>
                        </a:rPr>
                        <a:t>Assoc. Prof., Dr. Aline MENIN</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8176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9"/>
          <p:cNvSpPr txBox="1">
            <a:spLocks noGrp="1"/>
          </p:cNvSpPr>
          <p:nvPr>
            <p:ph type="title"/>
          </p:nvPr>
        </p:nvSpPr>
        <p:spPr>
          <a:xfrm>
            <a:off x="720000" y="3586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Bar Chart</a:t>
            </a:r>
            <a:endParaRPr dirty="0"/>
          </a:p>
        </p:txBody>
      </p:sp>
      <p:sp>
        <p:nvSpPr>
          <p:cNvPr id="622" name="Google Shape;622;p49"/>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cxnSp>
        <p:nvCxnSpPr>
          <p:cNvPr id="625" name="Google Shape;625;p49"/>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pic>
        <p:nvPicPr>
          <p:cNvPr id="13" name="Picture 12">
            <a:extLst>
              <a:ext uri="{FF2B5EF4-FFF2-40B4-BE49-F238E27FC236}">
                <a16:creationId xmlns:a16="http://schemas.microsoft.com/office/drawing/2014/main" id="{DC8EB4EB-A27B-440A-B17A-6E17DEE50501}"/>
              </a:ext>
            </a:extLst>
          </p:cNvPr>
          <p:cNvPicPr/>
          <p:nvPr/>
        </p:nvPicPr>
        <p:blipFill rotWithShape="1">
          <a:blip r:embed="rId3">
            <a:alphaModFix/>
          </a:blip>
          <a:srcRect b="2979"/>
          <a:stretch/>
        </p:blipFill>
        <p:spPr bwMode="auto">
          <a:xfrm>
            <a:off x="4850145" y="1251982"/>
            <a:ext cx="3914289" cy="2639536"/>
          </a:xfrm>
          <a:prstGeom prst="rect">
            <a:avLst/>
          </a:prstGeom>
          <a:ln>
            <a:noFill/>
          </a:ln>
          <a:effectLst>
            <a:reflection stA="0" endPos="65000" dist="50800" dir="5400000" sy="-100000" algn="bl" rotWithShape="0"/>
          </a:effectLst>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4537667E-DA6B-492C-8387-A5843F46DCCB}"/>
              </a:ext>
            </a:extLst>
          </p:cNvPr>
          <p:cNvSpPr txBox="1"/>
          <p:nvPr/>
        </p:nvSpPr>
        <p:spPr>
          <a:xfrm>
            <a:off x="2671200" y="1915200"/>
            <a:ext cx="184731" cy="307777"/>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1C781C58-78CF-4DDD-AC6A-17678B60A5A9}"/>
              </a:ext>
            </a:extLst>
          </p:cNvPr>
          <p:cNvPicPr>
            <a:picLocks noChangeAspect="1"/>
          </p:cNvPicPr>
          <p:nvPr/>
        </p:nvPicPr>
        <p:blipFill>
          <a:blip r:embed="rId4"/>
          <a:stretch>
            <a:fillRect/>
          </a:stretch>
        </p:blipFill>
        <p:spPr>
          <a:xfrm>
            <a:off x="619445" y="931325"/>
            <a:ext cx="3278803" cy="3698748"/>
          </a:xfrm>
          <a:prstGeom prst="rect">
            <a:avLst/>
          </a:prstGeom>
        </p:spPr>
      </p:pic>
    </p:spTree>
    <p:extLst>
      <p:ext uri="{BB962C8B-B14F-4D97-AF65-F5344CB8AC3E}">
        <p14:creationId xmlns:p14="http://schemas.microsoft.com/office/powerpoint/2010/main" val="239419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Subtypes of Bar Chart</a:t>
            </a:r>
            <a:endParaRPr sz="2400" dirty="0"/>
          </a:p>
        </p:txBody>
      </p:sp>
      <p:pic>
        <p:nvPicPr>
          <p:cNvPr id="452" name="Picture 451">
            <a:extLst>
              <a:ext uri="{FF2B5EF4-FFF2-40B4-BE49-F238E27FC236}">
                <a16:creationId xmlns:a16="http://schemas.microsoft.com/office/drawing/2014/main" id="{C28A8A19-5050-43F5-9CBB-FA6794EC239A}"/>
              </a:ext>
            </a:extLst>
          </p:cNvPr>
          <p:cNvPicPr>
            <a:picLocks noChangeAspect="1"/>
          </p:cNvPicPr>
          <p:nvPr/>
        </p:nvPicPr>
        <p:blipFill rotWithShape="1">
          <a:blip r:embed="rId3">
            <a:alphaModFix/>
          </a:blip>
          <a:srcRect t="5518"/>
          <a:stretch/>
        </p:blipFill>
        <p:spPr>
          <a:xfrm>
            <a:off x="286230" y="2658226"/>
            <a:ext cx="3002646" cy="2041346"/>
          </a:xfrm>
          <a:prstGeom prst="rect">
            <a:avLst/>
          </a:prstGeom>
          <a:effectLst>
            <a:outerShdw blurRad="50800" dist="50800" dir="5400000" algn="ctr" rotWithShape="0">
              <a:schemeClr val="accent2">
                <a:alpha val="98000"/>
              </a:schemeClr>
            </a:outerShdw>
          </a:effectLst>
        </p:spPr>
      </p:pic>
      <p:pic>
        <p:nvPicPr>
          <p:cNvPr id="454" name="Picture 453">
            <a:extLst>
              <a:ext uri="{FF2B5EF4-FFF2-40B4-BE49-F238E27FC236}">
                <a16:creationId xmlns:a16="http://schemas.microsoft.com/office/drawing/2014/main" id="{A074F35D-1B55-4A40-8BBE-DA46AA16AF4F}"/>
              </a:ext>
            </a:extLst>
          </p:cNvPr>
          <p:cNvPicPr>
            <a:picLocks noChangeAspect="1"/>
          </p:cNvPicPr>
          <p:nvPr/>
        </p:nvPicPr>
        <p:blipFill>
          <a:blip r:embed="rId4"/>
          <a:stretch>
            <a:fillRect/>
          </a:stretch>
        </p:blipFill>
        <p:spPr>
          <a:xfrm>
            <a:off x="3432556" y="2649600"/>
            <a:ext cx="2278887" cy="2142475"/>
          </a:xfrm>
          <a:prstGeom prst="rect">
            <a:avLst/>
          </a:prstGeom>
        </p:spPr>
      </p:pic>
      <p:pic>
        <p:nvPicPr>
          <p:cNvPr id="456" name="Picture 455">
            <a:extLst>
              <a:ext uri="{FF2B5EF4-FFF2-40B4-BE49-F238E27FC236}">
                <a16:creationId xmlns:a16="http://schemas.microsoft.com/office/drawing/2014/main" id="{282307AA-106A-49C2-913C-90BA28A1AD42}"/>
              </a:ext>
            </a:extLst>
          </p:cNvPr>
          <p:cNvPicPr>
            <a:picLocks noChangeAspect="1"/>
          </p:cNvPicPr>
          <p:nvPr/>
        </p:nvPicPr>
        <p:blipFill>
          <a:blip r:embed="rId5"/>
          <a:stretch>
            <a:fillRect/>
          </a:stretch>
        </p:blipFill>
        <p:spPr>
          <a:xfrm>
            <a:off x="6241909" y="2649600"/>
            <a:ext cx="2234835" cy="2142476"/>
          </a:xfrm>
          <a:prstGeom prst="rect">
            <a:avLst/>
          </a:prstGeom>
        </p:spPr>
      </p:pic>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dirty="0"/>
          </a:p>
        </p:txBody>
      </p:sp>
      <p:pic>
        <p:nvPicPr>
          <p:cNvPr id="13" name="Picture 12">
            <a:extLst>
              <a:ext uri="{FF2B5EF4-FFF2-40B4-BE49-F238E27FC236}">
                <a16:creationId xmlns:a16="http://schemas.microsoft.com/office/drawing/2014/main" id="{CB6E2BDC-5DFA-4C76-8105-39B748F55589}"/>
              </a:ext>
            </a:extLst>
          </p:cNvPr>
          <p:cNvPicPr>
            <a:picLocks noChangeAspect="1"/>
          </p:cNvPicPr>
          <p:nvPr/>
        </p:nvPicPr>
        <p:blipFill>
          <a:blip r:embed="rId6"/>
          <a:stretch>
            <a:fillRect/>
          </a:stretch>
        </p:blipFill>
        <p:spPr>
          <a:xfrm>
            <a:off x="703772" y="919127"/>
            <a:ext cx="2141428" cy="1739099"/>
          </a:xfrm>
          <a:prstGeom prst="rect">
            <a:avLst/>
          </a:prstGeom>
        </p:spPr>
      </p:pic>
      <p:pic>
        <p:nvPicPr>
          <p:cNvPr id="15" name="Picture 14">
            <a:extLst>
              <a:ext uri="{FF2B5EF4-FFF2-40B4-BE49-F238E27FC236}">
                <a16:creationId xmlns:a16="http://schemas.microsoft.com/office/drawing/2014/main" id="{302F2F7D-F74C-45FC-837E-01E60AD4271F}"/>
              </a:ext>
            </a:extLst>
          </p:cNvPr>
          <p:cNvPicPr>
            <a:picLocks noChangeAspect="1"/>
          </p:cNvPicPr>
          <p:nvPr/>
        </p:nvPicPr>
        <p:blipFill>
          <a:blip r:embed="rId7"/>
          <a:stretch>
            <a:fillRect/>
          </a:stretch>
        </p:blipFill>
        <p:spPr>
          <a:xfrm>
            <a:off x="3454581" y="918572"/>
            <a:ext cx="2234835" cy="1731028"/>
          </a:xfrm>
          <a:prstGeom prst="rect">
            <a:avLst/>
          </a:prstGeom>
        </p:spPr>
      </p:pic>
      <p:pic>
        <p:nvPicPr>
          <p:cNvPr id="17" name="Picture 16">
            <a:extLst>
              <a:ext uri="{FF2B5EF4-FFF2-40B4-BE49-F238E27FC236}">
                <a16:creationId xmlns:a16="http://schemas.microsoft.com/office/drawing/2014/main" id="{D30E6C70-1817-43E9-A089-AA4293E987A6}"/>
              </a:ext>
            </a:extLst>
          </p:cNvPr>
          <p:cNvPicPr>
            <a:picLocks noChangeAspect="1"/>
          </p:cNvPicPr>
          <p:nvPr/>
        </p:nvPicPr>
        <p:blipFill>
          <a:blip r:embed="rId8"/>
          <a:stretch>
            <a:fillRect/>
          </a:stretch>
        </p:blipFill>
        <p:spPr>
          <a:xfrm>
            <a:off x="6298797" y="919127"/>
            <a:ext cx="2117685" cy="1719817"/>
          </a:xfrm>
          <a:prstGeom prst="rect">
            <a:avLst/>
          </a:prstGeom>
        </p:spPr>
      </p:pic>
      <p:sp>
        <p:nvSpPr>
          <p:cNvPr id="18" name="Rectangle 17">
            <a:extLst>
              <a:ext uri="{FF2B5EF4-FFF2-40B4-BE49-F238E27FC236}">
                <a16:creationId xmlns:a16="http://schemas.microsoft.com/office/drawing/2014/main" id="{0F8F21D5-AF31-48D2-9E0D-B467B737C16D}"/>
              </a:ext>
            </a:extLst>
          </p:cNvPr>
          <p:cNvSpPr/>
          <p:nvPr/>
        </p:nvSpPr>
        <p:spPr>
          <a:xfrm>
            <a:off x="957531" y="2035834"/>
            <a:ext cx="776377"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1A5414-645D-41C6-9BDA-3F2EBC602D70}"/>
              </a:ext>
            </a:extLst>
          </p:cNvPr>
          <p:cNvSpPr/>
          <p:nvPr/>
        </p:nvSpPr>
        <p:spPr>
          <a:xfrm>
            <a:off x="3700738" y="2044460"/>
            <a:ext cx="1061043"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1830B8-A686-4803-9E8D-90A364EC6BD5}"/>
              </a:ext>
            </a:extLst>
          </p:cNvPr>
          <p:cNvSpPr/>
          <p:nvPr/>
        </p:nvSpPr>
        <p:spPr>
          <a:xfrm>
            <a:off x="6579252" y="2035834"/>
            <a:ext cx="776377" cy="1725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08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0"/>
          <p:cNvSpPr txBox="1">
            <a:spLocks noGrp="1"/>
          </p:cNvSpPr>
          <p:nvPr>
            <p:ph type="title"/>
          </p:nvPr>
        </p:nvSpPr>
        <p:spPr>
          <a:xfrm>
            <a:off x="720000" y="3586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Pie Chart</a:t>
            </a:r>
            <a:endParaRPr dirty="0"/>
          </a:p>
        </p:txBody>
      </p:sp>
      <p:sp>
        <p:nvSpPr>
          <p:cNvPr id="638" name="Google Shape;638;p50"/>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8BCB61F3-B977-43FC-B90E-07C743528184}"/>
              </a:ext>
            </a:extLst>
          </p:cNvPr>
          <p:cNvPicPr>
            <a:picLocks noChangeAspect="1"/>
          </p:cNvPicPr>
          <p:nvPr/>
        </p:nvPicPr>
        <p:blipFill>
          <a:blip r:embed="rId3"/>
          <a:stretch>
            <a:fillRect/>
          </a:stretch>
        </p:blipFill>
        <p:spPr>
          <a:xfrm>
            <a:off x="4833539" y="1173946"/>
            <a:ext cx="3821333" cy="2795608"/>
          </a:xfrm>
          <a:prstGeom prst="rect">
            <a:avLst/>
          </a:prstGeom>
        </p:spPr>
      </p:pic>
      <p:cxnSp>
        <p:nvCxnSpPr>
          <p:cNvPr id="8" name="Google Shape;625;p49">
            <a:extLst>
              <a:ext uri="{FF2B5EF4-FFF2-40B4-BE49-F238E27FC236}">
                <a16:creationId xmlns:a16="http://schemas.microsoft.com/office/drawing/2014/main" id="{C55401F2-64E5-4091-8000-C97DE818E514}"/>
              </a:ext>
            </a:extLst>
          </p:cNvPr>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pic>
        <p:nvPicPr>
          <p:cNvPr id="5" name="Picture 4">
            <a:extLst>
              <a:ext uri="{FF2B5EF4-FFF2-40B4-BE49-F238E27FC236}">
                <a16:creationId xmlns:a16="http://schemas.microsoft.com/office/drawing/2014/main" id="{714CC20B-2181-4286-9528-96F94F208DF7}"/>
              </a:ext>
            </a:extLst>
          </p:cNvPr>
          <p:cNvPicPr>
            <a:picLocks noChangeAspect="1"/>
          </p:cNvPicPr>
          <p:nvPr/>
        </p:nvPicPr>
        <p:blipFill>
          <a:blip r:embed="rId4"/>
          <a:stretch>
            <a:fillRect/>
          </a:stretch>
        </p:blipFill>
        <p:spPr>
          <a:xfrm>
            <a:off x="558570" y="1057808"/>
            <a:ext cx="3477542" cy="3545067"/>
          </a:xfrm>
          <a:prstGeom prst="rect">
            <a:avLst/>
          </a:prstGeom>
        </p:spPr>
      </p:pic>
    </p:spTree>
    <p:extLst>
      <p:ext uri="{BB962C8B-B14F-4D97-AF65-F5344CB8AC3E}">
        <p14:creationId xmlns:p14="http://schemas.microsoft.com/office/powerpoint/2010/main" val="358924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50" name="Google Shape;650;p51"/>
          <p:cNvSpPr txBox="1">
            <a:spLocks noGrp="1"/>
          </p:cNvSpPr>
          <p:nvPr>
            <p:ph type="title"/>
          </p:nvPr>
        </p:nvSpPr>
        <p:spPr>
          <a:xfrm>
            <a:off x="720000" y="344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Geographic Map</a:t>
            </a:r>
            <a:endParaRPr dirty="0"/>
          </a:p>
        </p:txBody>
      </p:sp>
      <p:sp>
        <p:nvSpPr>
          <p:cNvPr id="712" name="Google Shape;712;p5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69" name="Picture 68">
            <a:extLst>
              <a:ext uri="{FF2B5EF4-FFF2-40B4-BE49-F238E27FC236}">
                <a16:creationId xmlns:a16="http://schemas.microsoft.com/office/drawing/2014/main" id="{3953F144-FAAB-457B-828C-75F8A315C3FF}"/>
              </a:ext>
            </a:extLst>
          </p:cNvPr>
          <p:cNvPicPr/>
          <p:nvPr/>
        </p:nvPicPr>
        <p:blipFill rotWithShape="1">
          <a:blip r:embed="rId3"/>
          <a:srcRect t="7034"/>
          <a:stretch/>
        </p:blipFill>
        <p:spPr bwMode="auto">
          <a:xfrm>
            <a:off x="4623150" y="731375"/>
            <a:ext cx="4002450" cy="3507201"/>
          </a:xfrm>
          <a:prstGeom prst="rect">
            <a:avLst/>
          </a:prstGeom>
          <a:ln>
            <a:noFill/>
          </a:ln>
          <a:extLst>
            <a:ext uri="{53640926-AAD7-44D8-BBD7-CCE9431645EC}">
              <a14:shadowObscured xmlns:a14="http://schemas.microsoft.com/office/drawing/2010/main"/>
            </a:ext>
          </a:extLst>
        </p:spPr>
      </p:pic>
      <p:cxnSp>
        <p:nvCxnSpPr>
          <p:cNvPr id="6" name="Google Shape;625;p49">
            <a:extLst>
              <a:ext uri="{FF2B5EF4-FFF2-40B4-BE49-F238E27FC236}">
                <a16:creationId xmlns:a16="http://schemas.microsoft.com/office/drawing/2014/main" id="{E05AC318-3542-4F74-BDE5-84C48067D89A}"/>
              </a:ext>
            </a:extLst>
          </p:cNvPr>
          <p:cNvCxnSpPr/>
          <p:nvPr/>
        </p:nvCxnSpPr>
        <p:spPr>
          <a:xfrm>
            <a:off x="4572000" y="1169800"/>
            <a:ext cx="0" cy="2975400"/>
          </a:xfrm>
          <a:prstGeom prst="straightConnector1">
            <a:avLst/>
          </a:prstGeom>
          <a:noFill/>
          <a:ln w="19050" cap="flat" cmpd="sng">
            <a:solidFill>
              <a:schemeClr val="lt1"/>
            </a:solidFill>
            <a:prstDash val="solid"/>
            <a:round/>
            <a:headEnd type="oval" w="med" len="med"/>
            <a:tailEnd type="oval" w="med" len="med"/>
          </a:ln>
        </p:spPr>
      </p:cxnSp>
      <p:pic>
        <p:nvPicPr>
          <p:cNvPr id="4" name="Picture 3">
            <a:extLst>
              <a:ext uri="{FF2B5EF4-FFF2-40B4-BE49-F238E27FC236}">
                <a16:creationId xmlns:a16="http://schemas.microsoft.com/office/drawing/2014/main" id="{496A9F3F-08D4-4993-80FA-2D6D26E74809}"/>
              </a:ext>
            </a:extLst>
          </p:cNvPr>
          <p:cNvPicPr>
            <a:picLocks noChangeAspect="1"/>
          </p:cNvPicPr>
          <p:nvPr/>
        </p:nvPicPr>
        <p:blipFill>
          <a:blip r:embed="rId4"/>
          <a:stretch>
            <a:fillRect/>
          </a:stretch>
        </p:blipFill>
        <p:spPr>
          <a:xfrm>
            <a:off x="518400" y="922415"/>
            <a:ext cx="3496018" cy="3680460"/>
          </a:xfrm>
          <a:prstGeom prst="rect">
            <a:avLst/>
          </a:prstGeom>
        </p:spPr>
      </p:pic>
    </p:spTree>
    <p:extLst>
      <p:ext uri="{BB962C8B-B14F-4D97-AF65-F5344CB8AC3E}">
        <p14:creationId xmlns:p14="http://schemas.microsoft.com/office/powerpoint/2010/main" val="435074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Subtypes of Map Chart</a:t>
            </a:r>
            <a:endParaRPr sz="26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dirty="0"/>
          </a:p>
        </p:txBody>
      </p:sp>
      <p:pic>
        <p:nvPicPr>
          <p:cNvPr id="10" name="Picture 9">
            <a:extLst>
              <a:ext uri="{FF2B5EF4-FFF2-40B4-BE49-F238E27FC236}">
                <a16:creationId xmlns:a16="http://schemas.microsoft.com/office/drawing/2014/main" id="{1DB2C0C9-7E3E-447B-9D60-B4EDD3673D52}"/>
              </a:ext>
            </a:extLst>
          </p:cNvPr>
          <p:cNvPicPr/>
          <p:nvPr/>
        </p:nvPicPr>
        <p:blipFill>
          <a:blip r:embed="rId3"/>
          <a:stretch>
            <a:fillRect/>
          </a:stretch>
        </p:blipFill>
        <p:spPr>
          <a:xfrm>
            <a:off x="420527" y="1510759"/>
            <a:ext cx="2767648" cy="2121981"/>
          </a:xfrm>
          <a:prstGeom prst="rect">
            <a:avLst/>
          </a:prstGeom>
        </p:spPr>
      </p:pic>
      <p:pic>
        <p:nvPicPr>
          <p:cNvPr id="11" name="Picture 10">
            <a:extLst>
              <a:ext uri="{FF2B5EF4-FFF2-40B4-BE49-F238E27FC236}">
                <a16:creationId xmlns:a16="http://schemas.microsoft.com/office/drawing/2014/main" id="{F76922EA-2D9C-4D1D-BAE8-2CBA179E0E1A}"/>
              </a:ext>
            </a:extLst>
          </p:cNvPr>
          <p:cNvPicPr/>
          <p:nvPr/>
        </p:nvPicPr>
        <p:blipFill rotWithShape="1">
          <a:blip r:embed="rId4"/>
          <a:srcRect t="8220" b="2523"/>
          <a:stretch/>
        </p:blipFill>
        <p:spPr bwMode="auto">
          <a:xfrm>
            <a:off x="3188179" y="1510760"/>
            <a:ext cx="2767648" cy="212198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E51C506-2B74-4CB4-A441-20CF04A7C162}"/>
              </a:ext>
            </a:extLst>
          </p:cNvPr>
          <p:cNvPicPr/>
          <p:nvPr/>
        </p:nvPicPr>
        <p:blipFill rotWithShape="1">
          <a:blip r:embed="rId5"/>
          <a:srcRect t="2162"/>
          <a:stretch/>
        </p:blipFill>
        <p:spPr bwMode="auto">
          <a:xfrm>
            <a:off x="5955827" y="1510760"/>
            <a:ext cx="2767648" cy="2121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277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73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38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549" name="Google Shape;549;p47"/>
          <p:cNvSpPr/>
          <p:nvPr/>
        </p:nvSpPr>
        <p:spPr>
          <a:xfrm>
            <a:off x="2383368" y="3954250"/>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2383368" y="3035038"/>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2383368" y="2112699"/>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2383368" y="1192000"/>
            <a:ext cx="585300" cy="585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txBox="1"/>
          <p:nvPr/>
        </p:nvSpPr>
        <p:spPr>
          <a:xfrm>
            <a:off x="5254480" y="1125475"/>
            <a:ext cx="3293100" cy="7161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4A4A45"/>
                </a:solidFill>
                <a:latin typeface="Lato" pitchFamily="34" charset="0"/>
                <a:ea typeface="Lato" pitchFamily="34" charset="-122"/>
                <a:cs typeface="Lato" pitchFamily="34" charset="-120"/>
              </a:rPr>
              <a:t>Developed various bar charts, pie charts, and map types using Vega-Lite.</a:t>
            </a:r>
            <a:endParaRPr lang="en-US" sz="1200" dirty="0"/>
          </a:p>
        </p:txBody>
      </p:sp>
      <p:sp>
        <p:nvSpPr>
          <p:cNvPr id="554" name="Google Shape;554;p47"/>
          <p:cNvSpPr txBox="1"/>
          <p:nvPr/>
        </p:nvSpPr>
        <p:spPr>
          <a:xfrm>
            <a:off x="5250578" y="2053892"/>
            <a:ext cx="3293100" cy="7068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Implemented flexible configurations for colors, axes, and stacking behaviors.</a:t>
            </a:r>
            <a:endParaRPr lang="en-US" sz="1200" dirty="0"/>
          </a:p>
        </p:txBody>
      </p:sp>
      <p:sp>
        <p:nvSpPr>
          <p:cNvPr id="555" name="Google Shape;555;p47"/>
          <p:cNvSpPr txBox="1"/>
          <p:nvPr/>
        </p:nvSpPr>
        <p:spPr>
          <a:xfrm>
            <a:off x="5250575" y="2973008"/>
            <a:ext cx="3293100" cy="6999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Supports SPARQL query results and RDF-based data in JSON format.</a:t>
            </a:r>
            <a:endParaRPr lang="en-US" sz="1200" dirty="0"/>
          </a:p>
        </p:txBody>
      </p:sp>
      <p:sp>
        <p:nvSpPr>
          <p:cNvPr id="556" name="Google Shape;556;p47"/>
          <p:cNvSpPr txBox="1"/>
          <p:nvPr/>
        </p:nvSpPr>
        <p:spPr>
          <a:xfrm>
            <a:off x="5254480" y="3885225"/>
            <a:ext cx="3293100" cy="716100"/>
          </a:xfrm>
          <a:prstGeom prst="rect">
            <a:avLst/>
          </a:prstGeom>
          <a:noFill/>
          <a:ln>
            <a:noFill/>
          </a:ln>
        </p:spPr>
        <p:txBody>
          <a:bodyPr spcFirstLastPara="1" wrap="square" lIns="91425" tIns="91425" rIns="91425" bIns="91425" anchor="ctr" anchorCtr="0">
            <a:noAutofit/>
          </a:bodyPr>
          <a:lstStyle/>
          <a:p>
            <a:pPr marL="0" indent="0" algn="l">
              <a:lnSpc>
                <a:spcPts val="2150"/>
              </a:lnSpc>
              <a:buNone/>
            </a:pPr>
            <a:r>
              <a:rPr lang="en-US" sz="1200" dirty="0">
                <a:solidFill>
                  <a:srgbClr val="4A4A45"/>
                </a:solidFill>
                <a:latin typeface="Lato" pitchFamily="34" charset="0"/>
                <a:ea typeface="Lato" pitchFamily="34" charset="-122"/>
                <a:cs typeface="Lato" pitchFamily="34" charset="-120"/>
              </a:rPr>
              <a:t>Reusable components published for community access and feedback.</a:t>
            </a:r>
            <a:endParaRPr lang="en-US" sz="1200" dirty="0"/>
          </a:p>
        </p:txBody>
      </p:sp>
      <p:sp>
        <p:nvSpPr>
          <p:cNvPr id="557" name="Google Shape;557;p47"/>
          <p:cNvSpPr txBox="1"/>
          <p:nvPr/>
        </p:nvSpPr>
        <p:spPr>
          <a:xfrm>
            <a:off x="720000" y="2586275"/>
            <a:ext cx="1374900" cy="478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2"/>
                </a:solidFill>
                <a:latin typeface="Quicksand"/>
                <a:ea typeface="Quicksand"/>
                <a:cs typeface="Quicksand"/>
                <a:sym typeface="Quicksand"/>
              </a:rPr>
              <a:t>Library</a:t>
            </a:r>
            <a:endParaRPr sz="2000" b="1" dirty="0">
              <a:solidFill>
                <a:schemeClr val="dk2"/>
              </a:solidFill>
              <a:latin typeface="Quicksand"/>
              <a:ea typeface="Quicksand"/>
              <a:cs typeface="Quicksand"/>
              <a:sym typeface="Quicksand"/>
            </a:endParaRPr>
          </a:p>
        </p:txBody>
      </p:sp>
      <p:cxnSp>
        <p:nvCxnSpPr>
          <p:cNvPr id="558" name="Google Shape;558;p47"/>
          <p:cNvCxnSpPr>
            <a:stCxn id="557" idx="0"/>
            <a:endCxn id="552" idx="2"/>
          </p:cNvCxnSpPr>
          <p:nvPr/>
        </p:nvCxnSpPr>
        <p:spPr>
          <a:xfrm rot="-5400000">
            <a:off x="1344600" y="1547525"/>
            <a:ext cx="1101600" cy="975900"/>
          </a:xfrm>
          <a:prstGeom prst="bentConnector2">
            <a:avLst/>
          </a:prstGeom>
          <a:noFill/>
          <a:ln w="19050" cap="flat" cmpd="sng">
            <a:solidFill>
              <a:schemeClr val="lt1"/>
            </a:solidFill>
            <a:prstDash val="solid"/>
            <a:round/>
            <a:headEnd type="none" w="med" len="med"/>
            <a:tailEnd type="oval" w="med" len="med"/>
          </a:ln>
        </p:spPr>
      </p:cxnSp>
      <p:cxnSp>
        <p:nvCxnSpPr>
          <p:cNvPr id="559" name="Google Shape;559;p47"/>
          <p:cNvCxnSpPr>
            <a:stCxn id="557" idx="2"/>
            <a:endCxn id="549" idx="2"/>
          </p:cNvCxnSpPr>
          <p:nvPr/>
        </p:nvCxnSpPr>
        <p:spPr>
          <a:xfrm rot="-5400000" flipH="1">
            <a:off x="1304250" y="3167675"/>
            <a:ext cx="1182300" cy="975900"/>
          </a:xfrm>
          <a:prstGeom prst="bentConnector2">
            <a:avLst/>
          </a:prstGeom>
          <a:noFill/>
          <a:ln w="19050" cap="flat" cmpd="sng">
            <a:solidFill>
              <a:schemeClr val="lt1"/>
            </a:solidFill>
            <a:prstDash val="solid"/>
            <a:round/>
            <a:headEnd type="none" w="med" len="med"/>
            <a:tailEnd type="oval" w="med" len="med"/>
          </a:ln>
        </p:spPr>
      </p:cxnSp>
      <p:cxnSp>
        <p:nvCxnSpPr>
          <p:cNvPr id="560" name="Google Shape;560;p47"/>
          <p:cNvCxnSpPr>
            <a:stCxn id="557" idx="3"/>
            <a:endCxn id="551" idx="2"/>
          </p:cNvCxnSpPr>
          <p:nvPr/>
        </p:nvCxnSpPr>
        <p:spPr>
          <a:xfrm rot="10800000" flipH="1">
            <a:off x="2094900" y="2405375"/>
            <a:ext cx="288600" cy="420000"/>
          </a:xfrm>
          <a:prstGeom prst="bentConnector3">
            <a:avLst>
              <a:gd name="adj1" fmla="val 49977"/>
            </a:avLst>
          </a:prstGeom>
          <a:noFill/>
          <a:ln w="19050" cap="flat" cmpd="sng">
            <a:solidFill>
              <a:schemeClr val="lt1"/>
            </a:solidFill>
            <a:prstDash val="solid"/>
            <a:round/>
            <a:headEnd type="none" w="med" len="med"/>
            <a:tailEnd type="oval" w="med" len="med"/>
          </a:ln>
        </p:spPr>
      </p:cxnSp>
      <p:cxnSp>
        <p:nvCxnSpPr>
          <p:cNvPr id="561" name="Google Shape;561;p47"/>
          <p:cNvCxnSpPr>
            <a:stCxn id="557" idx="3"/>
            <a:endCxn id="550" idx="2"/>
          </p:cNvCxnSpPr>
          <p:nvPr/>
        </p:nvCxnSpPr>
        <p:spPr>
          <a:xfrm>
            <a:off x="2094900" y="2825375"/>
            <a:ext cx="288600" cy="502200"/>
          </a:xfrm>
          <a:prstGeom prst="bentConnector3">
            <a:avLst>
              <a:gd name="adj1" fmla="val 49977"/>
            </a:avLst>
          </a:prstGeom>
          <a:noFill/>
          <a:ln w="19050" cap="flat" cmpd="sng">
            <a:solidFill>
              <a:schemeClr val="lt1"/>
            </a:solidFill>
            <a:prstDash val="solid"/>
            <a:round/>
            <a:headEnd type="none" w="med" len="med"/>
            <a:tailEnd type="oval" w="med" len="med"/>
          </a:ln>
        </p:spPr>
      </p:cxnSp>
      <p:sp>
        <p:nvSpPr>
          <p:cNvPr id="562" name="Google Shape;562;p47"/>
          <p:cNvSpPr txBox="1"/>
          <p:nvPr/>
        </p:nvSpPr>
        <p:spPr>
          <a:xfrm>
            <a:off x="3030624" y="1204075"/>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Modular Chart Library</a:t>
            </a:r>
            <a:endParaRPr sz="1800" b="1" dirty="0">
              <a:solidFill>
                <a:schemeClr val="dk2"/>
              </a:solidFill>
              <a:latin typeface="Quicksand"/>
              <a:ea typeface="Quicksand"/>
              <a:cs typeface="Quicksand"/>
              <a:sym typeface="Quicksand"/>
            </a:endParaRPr>
          </a:p>
        </p:txBody>
      </p:sp>
      <p:sp>
        <p:nvSpPr>
          <p:cNvPr id="563" name="Google Shape;563;p47"/>
          <p:cNvSpPr txBox="1"/>
          <p:nvPr/>
        </p:nvSpPr>
        <p:spPr>
          <a:xfrm>
            <a:off x="3030624" y="2127842"/>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Customizable System</a:t>
            </a:r>
            <a:endParaRPr sz="1800" b="1" dirty="0">
              <a:solidFill>
                <a:schemeClr val="dk2"/>
              </a:solidFill>
              <a:latin typeface="Quicksand"/>
              <a:ea typeface="Quicksand"/>
              <a:cs typeface="Quicksand"/>
              <a:sym typeface="Quicksand"/>
            </a:endParaRPr>
          </a:p>
        </p:txBody>
      </p:sp>
      <p:sp>
        <p:nvSpPr>
          <p:cNvPr id="564" name="Google Shape;564;p47"/>
          <p:cNvSpPr txBox="1"/>
          <p:nvPr/>
        </p:nvSpPr>
        <p:spPr>
          <a:xfrm>
            <a:off x="3030624" y="3043508"/>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Semantic Integration</a:t>
            </a:r>
            <a:endParaRPr sz="1800" b="1" dirty="0">
              <a:solidFill>
                <a:schemeClr val="dk2"/>
              </a:solidFill>
              <a:latin typeface="Quicksand"/>
              <a:ea typeface="Quicksand"/>
              <a:cs typeface="Quicksand"/>
              <a:sym typeface="Quicksand"/>
            </a:endParaRPr>
          </a:p>
        </p:txBody>
      </p:sp>
      <p:sp>
        <p:nvSpPr>
          <p:cNvPr id="565" name="Google Shape;565;p47"/>
          <p:cNvSpPr txBox="1"/>
          <p:nvPr/>
        </p:nvSpPr>
        <p:spPr>
          <a:xfrm>
            <a:off x="3030624" y="3963825"/>
            <a:ext cx="1946100" cy="55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2"/>
                </a:solidFill>
                <a:latin typeface="Quicksand"/>
                <a:ea typeface="Quicksand"/>
                <a:cs typeface="Quicksand"/>
                <a:sym typeface="Quicksand"/>
              </a:rPr>
              <a:t>NPM Publication</a:t>
            </a:r>
            <a:endParaRPr sz="1800" b="1" dirty="0">
              <a:solidFill>
                <a:schemeClr val="dk2"/>
              </a:solidFill>
              <a:latin typeface="Quicksand"/>
              <a:ea typeface="Quicksand"/>
              <a:cs typeface="Quicksand"/>
              <a:sym typeface="Quicksand"/>
            </a:endParaRPr>
          </a:p>
        </p:txBody>
      </p:sp>
      <p:sp>
        <p:nvSpPr>
          <p:cNvPr id="566" name="Google Shape;566;p47"/>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cxnSp>
        <p:nvCxnSpPr>
          <p:cNvPr id="567" name="Google Shape;567;p47"/>
          <p:cNvCxnSpPr>
            <a:stCxn id="562" idx="3"/>
            <a:endCxn id="553" idx="1"/>
          </p:cNvCxnSpPr>
          <p:nvPr/>
        </p:nvCxnSpPr>
        <p:spPr>
          <a:xfrm>
            <a:off x="4976724" y="1483525"/>
            <a:ext cx="277800" cy="600"/>
          </a:xfrm>
          <a:prstGeom prst="bentConnector3">
            <a:avLst>
              <a:gd name="adj1" fmla="val 49992"/>
            </a:avLst>
          </a:prstGeom>
          <a:noFill/>
          <a:ln w="19050" cap="flat" cmpd="sng">
            <a:solidFill>
              <a:schemeClr val="lt1"/>
            </a:solidFill>
            <a:prstDash val="solid"/>
            <a:round/>
            <a:headEnd type="none" w="med" len="med"/>
            <a:tailEnd type="oval" w="med" len="med"/>
          </a:ln>
        </p:spPr>
      </p:cxnSp>
      <p:cxnSp>
        <p:nvCxnSpPr>
          <p:cNvPr id="568" name="Google Shape;568;p47"/>
          <p:cNvCxnSpPr>
            <a:stCxn id="563" idx="3"/>
            <a:endCxn id="554" idx="1"/>
          </p:cNvCxnSpPr>
          <p:nvPr/>
        </p:nvCxnSpPr>
        <p:spPr>
          <a:xfrm>
            <a:off x="4976724" y="2407292"/>
            <a:ext cx="273900" cy="600"/>
          </a:xfrm>
          <a:prstGeom prst="bentConnector3">
            <a:avLst>
              <a:gd name="adj1" fmla="val 49992"/>
            </a:avLst>
          </a:prstGeom>
          <a:noFill/>
          <a:ln w="19050" cap="flat" cmpd="sng">
            <a:solidFill>
              <a:schemeClr val="lt1"/>
            </a:solidFill>
            <a:prstDash val="solid"/>
            <a:round/>
            <a:headEnd type="none" w="med" len="med"/>
            <a:tailEnd type="oval" w="med" len="med"/>
          </a:ln>
        </p:spPr>
      </p:cxnSp>
      <p:cxnSp>
        <p:nvCxnSpPr>
          <p:cNvPr id="569" name="Google Shape;569;p47"/>
          <p:cNvCxnSpPr>
            <a:stCxn id="564" idx="3"/>
            <a:endCxn id="555" idx="1"/>
          </p:cNvCxnSpPr>
          <p:nvPr/>
        </p:nvCxnSpPr>
        <p:spPr>
          <a:xfrm>
            <a:off x="4976724" y="3322958"/>
            <a:ext cx="273900" cy="600"/>
          </a:xfrm>
          <a:prstGeom prst="bentConnector3">
            <a:avLst>
              <a:gd name="adj1" fmla="val 49991"/>
            </a:avLst>
          </a:prstGeom>
          <a:noFill/>
          <a:ln w="19050" cap="flat" cmpd="sng">
            <a:solidFill>
              <a:schemeClr val="lt1"/>
            </a:solidFill>
            <a:prstDash val="solid"/>
            <a:round/>
            <a:headEnd type="none" w="med" len="med"/>
            <a:tailEnd type="oval" w="med" len="med"/>
          </a:ln>
        </p:spPr>
      </p:cxnSp>
      <p:cxnSp>
        <p:nvCxnSpPr>
          <p:cNvPr id="570" name="Google Shape;570;p47"/>
          <p:cNvCxnSpPr>
            <a:stCxn id="565" idx="3"/>
            <a:endCxn id="556" idx="1"/>
          </p:cNvCxnSpPr>
          <p:nvPr/>
        </p:nvCxnSpPr>
        <p:spPr>
          <a:xfrm>
            <a:off x="4976724" y="4243275"/>
            <a:ext cx="277800" cy="600"/>
          </a:xfrm>
          <a:prstGeom prst="bentConnector3">
            <a:avLst>
              <a:gd name="adj1" fmla="val 49992"/>
            </a:avLst>
          </a:prstGeom>
          <a:noFill/>
          <a:ln w="19050" cap="flat" cmpd="sng">
            <a:solidFill>
              <a:schemeClr val="lt1"/>
            </a:solidFill>
            <a:prstDash val="solid"/>
            <a:round/>
            <a:headEnd type="none" w="med" len="med"/>
            <a:tailEnd type="oval" w="med" len="med"/>
          </a:ln>
        </p:spPr>
      </p:cxnSp>
      <p:pic>
        <p:nvPicPr>
          <p:cNvPr id="56" name="Image 1" descr="preencoded.png">
            <a:extLst>
              <a:ext uri="{FF2B5EF4-FFF2-40B4-BE49-F238E27FC236}">
                <a16:creationId xmlns:a16="http://schemas.microsoft.com/office/drawing/2014/main" id="{A514A377-90A8-430D-AD3E-E6FF1871E657}"/>
              </a:ext>
            </a:extLst>
          </p:cNvPr>
          <p:cNvPicPr>
            <a:picLocks noChangeAspect="1"/>
          </p:cNvPicPr>
          <p:nvPr/>
        </p:nvPicPr>
        <p:blipFill>
          <a:blip r:embed="rId3"/>
          <a:stretch>
            <a:fillRect/>
          </a:stretch>
        </p:blipFill>
        <p:spPr>
          <a:xfrm>
            <a:off x="2506154" y="1327292"/>
            <a:ext cx="353429" cy="312466"/>
          </a:xfrm>
          <a:prstGeom prst="rect">
            <a:avLst/>
          </a:prstGeom>
        </p:spPr>
      </p:pic>
      <p:pic>
        <p:nvPicPr>
          <p:cNvPr id="57" name="Image 2" descr="preencoded.png">
            <a:extLst>
              <a:ext uri="{FF2B5EF4-FFF2-40B4-BE49-F238E27FC236}">
                <a16:creationId xmlns:a16="http://schemas.microsoft.com/office/drawing/2014/main" id="{DC59AE9F-E97E-41DA-8C66-4959B20879D6}"/>
              </a:ext>
            </a:extLst>
          </p:cNvPr>
          <p:cNvPicPr>
            <a:picLocks noChangeAspect="1"/>
          </p:cNvPicPr>
          <p:nvPr/>
        </p:nvPicPr>
        <p:blipFill>
          <a:blip r:embed="rId4"/>
          <a:stretch>
            <a:fillRect/>
          </a:stretch>
        </p:blipFill>
        <p:spPr>
          <a:xfrm>
            <a:off x="2485567" y="2227394"/>
            <a:ext cx="387981" cy="387981"/>
          </a:xfrm>
          <a:prstGeom prst="rect">
            <a:avLst/>
          </a:prstGeom>
        </p:spPr>
      </p:pic>
      <p:pic>
        <p:nvPicPr>
          <p:cNvPr id="58" name="Image 3" descr="preencoded.png">
            <a:extLst>
              <a:ext uri="{FF2B5EF4-FFF2-40B4-BE49-F238E27FC236}">
                <a16:creationId xmlns:a16="http://schemas.microsoft.com/office/drawing/2014/main" id="{43054EF5-4CCD-4D35-A02D-4F1AB5E248C2}"/>
              </a:ext>
            </a:extLst>
          </p:cNvPr>
          <p:cNvPicPr>
            <a:picLocks noChangeAspect="1"/>
          </p:cNvPicPr>
          <p:nvPr/>
        </p:nvPicPr>
        <p:blipFill>
          <a:blip r:embed="rId5"/>
          <a:stretch>
            <a:fillRect/>
          </a:stretch>
        </p:blipFill>
        <p:spPr>
          <a:xfrm>
            <a:off x="2501111" y="3145198"/>
            <a:ext cx="355520" cy="355520"/>
          </a:xfrm>
          <a:prstGeom prst="rect">
            <a:avLst/>
          </a:prstGeom>
        </p:spPr>
      </p:pic>
      <p:pic>
        <p:nvPicPr>
          <p:cNvPr id="60" name="Image 4" descr="preencoded.png">
            <a:extLst>
              <a:ext uri="{FF2B5EF4-FFF2-40B4-BE49-F238E27FC236}">
                <a16:creationId xmlns:a16="http://schemas.microsoft.com/office/drawing/2014/main" id="{D176AF93-19B1-4020-955E-CF8577EA077A}"/>
              </a:ext>
            </a:extLst>
          </p:cNvPr>
          <p:cNvPicPr>
            <a:picLocks noChangeAspect="1"/>
          </p:cNvPicPr>
          <p:nvPr/>
        </p:nvPicPr>
        <p:blipFill>
          <a:blip r:embed="rId6"/>
          <a:stretch>
            <a:fillRect/>
          </a:stretch>
        </p:blipFill>
        <p:spPr>
          <a:xfrm>
            <a:off x="2467126" y="4027533"/>
            <a:ext cx="431483" cy="431483"/>
          </a:xfrm>
          <a:prstGeom prst="rect">
            <a:avLst/>
          </a:prstGeom>
        </p:spPr>
      </p:pic>
    </p:spTree>
    <p:extLst>
      <p:ext uri="{BB962C8B-B14F-4D97-AF65-F5344CB8AC3E}">
        <p14:creationId xmlns:p14="http://schemas.microsoft.com/office/powerpoint/2010/main" val="390161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9"/>
          <p:cNvSpPr txBox="1">
            <a:spLocks noGrp="1"/>
          </p:cNvSpPr>
          <p:nvPr>
            <p:ph type="title"/>
          </p:nvPr>
        </p:nvSpPr>
        <p:spPr>
          <a:xfrm>
            <a:off x="969825" y="2079259"/>
            <a:ext cx="7204500" cy="8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solidFill>
                <a:schemeClr val="dk2"/>
              </a:solidFill>
            </a:endParaRPr>
          </a:p>
        </p:txBody>
      </p:sp>
      <p:sp>
        <p:nvSpPr>
          <p:cNvPr id="398" name="Google Shape;398;p39"/>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cxnSp>
        <p:nvCxnSpPr>
          <p:cNvPr id="399" name="Google Shape;399;p39"/>
          <p:cNvCxnSpPr/>
          <p:nvPr/>
        </p:nvCxnSpPr>
        <p:spPr>
          <a:xfrm>
            <a:off x="813900" y="1874675"/>
            <a:ext cx="7516200" cy="0"/>
          </a:xfrm>
          <a:prstGeom prst="straightConnector1">
            <a:avLst/>
          </a:prstGeom>
          <a:noFill/>
          <a:ln w="19050" cap="flat" cmpd="sng">
            <a:solidFill>
              <a:schemeClr val="lt1"/>
            </a:solidFill>
            <a:prstDash val="solid"/>
            <a:round/>
            <a:headEnd type="oval" w="med" len="med"/>
            <a:tailEnd type="oval" w="med" len="med"/>
          </a:ln>
        </p:spPr>
      </p:cxnSp>
      <p:cxnSp>
        <p:nvCxnSpPr>
          <p:cNvPr id="400" name="Google Shape;400;p39"/>
          <p:cNvCxnSpPr/>
          <p:nvPr/>
        </p:nvCxnSpPr>
        <p:spPr>
          <a:xfrm>
            <a:off x="813900" y="3268825"/>
            <a:ext cx="7516200" cy="0"/>
          </a:xfrm>
          <a:prstGeom prst="straightConnector1">
            <a:avLst/>
          </a:prstGeom>
          <a:noFill/>
          <a:ln w="19050" cap="flat" cmpd="sng">
            <a:solidFill>
              <a:schemeClr val="lt1"/>
            </a:solidFill>
            <a:prstDash val="solid"/>
            <a:round/>
            <a:headEnd type="oval" w="med" len="med"/>
            <a:tailEnd type="oval" w="med" len="med"/>
          </a:ln>
        </p:spPr>
      </p:cxnSp>
      <p:sp>
        <p:nvSpPr>
          <p:cNvPr id="401" name="Google Shape;401;p39"/>
          <p:cNvSpPr/>
          <p:nvPr/>
        </p:nvSpPr>
        <p:spPr>
          <a:xfrm>
            <a:off x="891838"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8012763" y="2452050"/>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720000" y="351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Motivation: Bridging the Visualization gap</a:t>
            </a:r>
            <a:endParaRPr sz="2600" dirty="0"/>
          </a:p>
        </p:txBody>
      </p:sp>
      <p:sp>
        <p:nvSpPr>
          <p:cNvPr id="342" name="Google Shape;342;p33"/>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Growing need for reusable, customizable data visualizations, especially for Linked Data and Semantic Web.</a:t>
            </a:r>
            <a:endParaRPr sz="1300" dirty="0">
              <a:latin typeface="Times New Roman" panose="02020603050405020304" pitchFamily="18" charset="0"/>
              <a:cs typeface="Times New Roman" panose="02020603050405020304" pitchFamily="18" charset="0"/>
            </a:endParaRPr>
          </a:p>
        </p:txBody>
      </p:sp>
      <p:sp>
        <p:nvSpPr>
          <p:cNvPr id="343" name="Google Shape;343;p33"/>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Existing libraries lack semantic compatibility and seamless integration with web components.</a:t>
            </a:r>
            <a:endParaRPr sz="1300" dirty="0">
              <a:latin typeface="Times New Roman" panose="02020603050405020304" pitchFamily="18" charset="0"/>
              <a:cs typeface="Times New Roman" panose="02020603050405020304" pitchFamily="18" charset="0"/>
            </a:endParaRPr>
          </a:p>
        </p:txBody>
      </p:sp>
      <p:sp>
        <p:nvSpPr>
          <p:cNvPr id="344" name="Google Shape;344;p33"/>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Develop lightweight, customizable chart components for various web platforms.</a:t>
            </a:r>
            <a:endParaRPr sz="1300" dirty="0">
              <a:latin typeface="Times New Roman" panose="02020603050405020304" pitchFamily="18" charset="0"/>
              <a:cs typeface="Times New Roman" panose="02020603050405020304" pitchFamily="18" charset="0"/>
            </a:endParaRPr>
          </a:p>
        </p:txBody>
      </p:sp>
      <p:sp>
        <p:nvSpPr>
          <p:cNvPr id="345" name="Google Shape;345;p33"/>
          <p:cNvSpPr txBox="1">
            <a:spLocks noGrp="1"/>
          </p:cNvSpPr>
          <p:nvPr>
            <p:ph type="subTitle" idx="4"/>
          </p:nvPr>
        </p:nvSpPr>
        <p:spPr>
          <a:xfrm>
            <a:off x="720025" y="1241274"/>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Increase Demand</a:t>
            </a:r>
            <a:endParaRPr dirty="0"/>
          </a:p>
        </p:txBody>
      </p:sp>
      <p:sp>
        <p:nvSpPr>
          <p:cNvPr id="346" name="Google Shape;346;p33"/>
          <p:cNvSpPr txBox="1">
            <a:spLocks noGrp="1"/>
          </p:cNvSpPr>
          <p:nvPr>
            <p:ph type="subTitle" idx="5"/>
          </p:nvPr>
        </p:nvSpPr>
        <p:spPr>
          <a:xfrm>
            <a:off x="720025" y="2350125"/>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Technical Challenges</a:t>
            </a:r>
            <a:endParaRPr dirty="0"/>
          </a:p>
        </p:txBody>
      </p:sp>
      <p:sp>
        <p:nvSpPr>
          <p:cNvPr id="347" name="Google Shape;347;p33"/>
          <p:cNvSpPr txBox="1">
            <a:spLocks noGrp="1"/>
          </p:cNvSpPr>
          <p:nvPr>
            <p:ph type="subTitle" idx="6"/>
          </p:nvPr>
        </p:nvSpPr>
        <p:spPr>
          <a:xfrm>
            <a:off x="720025" y="3470625"/>
            <a:ext cx="77040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a:t>
            </a:r>
            <a:endParaRPr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192860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720000" y="3514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10" name="Google Shape;310;p31"/>
          <p:cNvSpPr txBox="1">
            <a:spLocks noGrp="1"/>
          </p:cNvSpPr>
          <p:nvPr>
            <p:ph type="title" idx="5"/>
          </p:nvPr>
        </p:nvSpPr>
        <p:spPr>
          <a:xfrm>
            <a:off x="1596725"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11" name="Google Shape;311;p31"/>
          <p:cNvSpPr txBox="1">
            <a:spLocks noGrp="1"/>
          </p:cNvSpPr>
          <p:nvPr>
            <p:ph type="title" idx="6"/>
          </p:nvPr>
        </p:nvSpPr>
        <p:spPr>
          <a:xfrm>
            <a:off x="5862625" y="2990960"/>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312" name="Google Shape;312;p31"/>
          <p:cNvSpPr txBox="1">
            <a:spLocks noGrp="1"/>
          </p:cNvSpPr>
          <p:nvPr>
            <p:ph type="title" idx="7"/>
          </p:nvPr>
        </p:nvSpPr>
        <p:spPr>
          <a:xfrm>
            <a:off x="2568725" y="2994063"/>
            <a:ext cx="656100" cy="4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13" name="Google Shape;313;p31"/>
          <p:cNvSpPr txBox="1">
            <a:spLocks noGrp="1"/>
          </p:cNvSpPr>
          <p:nvPr>
            <p:ph type="title" idx="8"/>
          </p:nvPr>
        </p:nvSpPr>
        <p:spPr>
          <a:xfrm>
            <a:off x="4242625"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17" name="Google Shape;317;p31"/>
          <p:cNvSpPr txBox="1">
            <a:spLocks noGrp="1"/>
          </p:cNvSpPr>
          <p:nvPr>
            <p:ph type="title" idx="15"/>
          </p:nvPr>
        </p:nvSpPr>
        <p:spPr>
          <a:xfrm>
            <a:off x="6881138" y="1448910"/>
            <a:ext cx="656100" cy="43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8" name="Google Shape;318;p31"/>
          <p:cNvSpPr txBox="1">
            <a:spLocks noGrp="1"/>
          </p:cNvSpPr>
          <p:nvPr>
            <p:ph type="subTitle" idx="16"/>
          </p:nvPr>
        </p:nvSpPr>
        <p:spPr>
          <a:xfrm>
            <a:off x="713225"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Overview</a:t>
            </a:r>
            <a:endParaRPr sz="1800" dirty="0"/>
          </a:p>
        </p:txBody>
      </p:sp>
      <p:sp>
        <p:nvSpPr>
          <p:cNvPr id="319" name="Google Shape;319;p31"/>
          <p:cNvSpPr txBox="1">
            <a:spLocks noGrp="1"/>
          </p:cNvSpPr>
          <p:nvPr>
            <p:ph type="subTitle" idx="17"/>
          </p:nvPr>
        </p:nvSpPr>
        <p:spPr>
          <a:xfrm>
            <a:off x="1685225" y="3447136"/>
            <a:ext cx="2423100" cy="4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Demo</a:t>
            </a:r>
            <a:endParaRPr sz="1800" dirty="0"/>
          </a:p>
        </p:txBody>
      </p:sp>
      <p:sp>
        <p:nvSpPr>
          <p:cNvPr id="320" name="Google Shape;320;p31"/>
          <p:cNvSpPr txBox="1">
            <a:spLocks noGrp="1"/>
          </p:cNvSpPr>
          <p:nvPr>
            <p:ph type="subTitle" idx="18"/>
          </p:nvPr>
        </p:nvSpPr>
        <p:spPr>
          <a:xfrm>
            <a:off x="4979125" y="3447125"/>
            <a:ext cx="2423100" cy="4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Conclusion</a:t>
            </a:r>
            <a:endParaRPr sz="1800" dirty="0"/>
          </a:p>
        </p:txBody>
      </p:sp>
      <p:sp>
        <p:nvSpPr>
          <p:cNvPr id="321" name="Google Shape;321;p31"/>
          <p:cNvSpPr txBox="1">
            <a:spLocks noGrp="1"/>
          </p:cNvSpPr>
          <p:nvPr>
            <p:ph type="subTitle" idx="19"/>
          </p:nvPr>
        </p:nvSpPr>
        <p:spPr>
          <a:xfrm>
            <a:off x="3359125"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Proposed Solution</a:t>
            </a:r>
          </a:p>
        </p:txBody>
      </p:sp>
      <p:sp>
        <p:nvSpPr>
          <p:cNvPr id="323" name="Google Shape;323;p31"/>
          <p:cNvSpPr txBox="1">
            <a:spLocks noGrp="1"/>
          </p:cNvSpPr>
          <p:nvPr>
            <p:ph type="subTitle" idx="21"/>
          </p:nvPr>
        </p:nvSpPr>
        <p:spPr>
          <a:xfrm>
            <a:off x="5997638" y="1904175"/>
            <a:ext cx="2423100" cy="4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Obtained Result</a:t>
            </a:r>
          </a:p>
        </p:txBody>
      </p:sp>
      <p:sp>
        <p:nvSpPr>
          <p:cNvPr id="324" name="Google Shape;324;p31"/>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579850" y="1894854"/>
            <a:ext cx="3604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331" name="Google Shape;331;p32"/>
          <p:cNvSpPr txBox="1">
            <a:spLocks noGrp="1"/>
          </p:cNvSpPr>
          <p:nvPr>
            <p:ph type="title" idx="2"/>
          </p:nvPr>
        </p:nvSpPr>
        <p:spPr>
          <a:xfrm>
            <a:off x="1944175" y="1894854"/>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2448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2805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51424"/>
            <a:ext cx="7704000" cy="634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WIMMICS Team - INRIA</a:t>
            </a:r>
            <a:endParaRPr sz="26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dirty="0"/>
          </a:p>
        </p:txBody>
      </p:sp>
      <p:pic>
        <p:nvPicPr>
          <p:cNvPr id="3" name="Picture 2">
            <a:extLst>
              <a:ext uri="{FF2B5EF4-FFF2-40B4-BE49-F238E27FC236}">
                <a16:creationId xmlns:a16="http://schemas.microsoft.com/office/drawing/2014/main" id="{94CF7D94-4E61-4DFD-9D4C-5D47EC68AB6A}"/>
              </a:ext>
            </a:extLst>
          </p:cNvPr>
          <p:cNvPicPr>
            <a:picLocks noChangeAspect="1"/>
          </p:cNvPicPr>
          <p:nvPr/>
        </p:nvPicPr>
        <p:blipFill>
          <a:blip r:embed="rId3"/>
          <a:stretch>
            <a:fillRect/>
          </a:stretch>
        </p:blipFill>
        <p:spPr>
          <a:xfrm>
            <a:off x="1125588" y="1186805"/>
            <a:ext cx="6892824" cy="3037723"/>
          </a:xfrm>
          <a:prstGeom prst="rect">
            <a:avLst/>
          </a:prstGeom>
        </p:spPr>
      </p:pic>
      <p:pic>
        <p:nvPicPr>
          <p:cNvPr id="1026" name="Picture 2" descr="Clement Jonquet's Homepage">
            <a:extLst>
              <a:ext uri="{FF2B5EF4-FFF2-40B4-BE49-F238E27FC236}">
                <a16:creationId xmlns:a16="http://schemas.microsoft.com/office/drawing/2014/main" id="{043C7470-95BA-444D-8DCE-A2B7A762A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118" y="1186805"/>
            <a:ext cx="2429294" cy="934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NRS-Hebdo - I3S / Un nouveau logo pour le laboratoire (actualité 18020)">
            <a:extLst>
              <a:ext uri="{FF2B5EF4-FFF2-40B4-BE49-F238E27FC236}">
                <a16:creationId xmlns:a16="http://schemas.microsoft.com/office/drawing/2014/main" id="{F4C0B9AB-F0BD-4274-83F7-E71769196D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426" y="1186805"/>
            <a:ext cx="2024447" cy="59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3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408" name="Google Shape;408;p40"/>
          <p:cNvSpPr txBox="1"/>
          <p:nvPr/>
        </p:nvSpPr>
        <p:spPr>
          <a:xfrm>
            <a:off x="722491" y="1689200"/>
            <a:ext cx="2557200" cy="488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2000" b="1" dirty="0">
                <a:solidFill>
                  <a:schemeClr val="dk1"/>
                </a:solidFill>
                <a:latin typeface="Quicksand"/>
                <a:ea typeface="Quicksand"/>
                <a:cs typeface="Quicksand"/>
                <a:sym typeface="Quicksand"/>
              </a:rPr>
              <a:t>Project Objective</a:t>
            </a:r>
            <a:endParaRPr sz="2000" b="1" dirty="0">
              <a:solidFill>
                <a:schemeClr val="dk1"/>
              </a:solidFill>
              <a:latin typeface="Quicksand"/>
              <a:ea typeface="Quicksand"/>
              <a:cs typeface="Quicksand"/>
              <a:sym typeface="Quicksand"/>
            </a:endParaRPr>
          </a:p>
        </p:txBody>
      </p:sp>
      <p:sp>
        <p:nvSpPr>
          <p:cNvPr id="409" name="Google Shape;409;p40"/>
          <p:cNvSpPr txBox="1"/>
          <p:nvPr/>
        </p:nvSpPr>
        <p:spPr>
          <a:xfrm>
            <a:off x="722450" y="2177299"/>
            <a:ext cx="2557200" cy="22552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Design and develop a library to simplify and enhance the creation of visualizations for SPARQL queries, making them accessible to semantic web experts and decision makers without the need for advanced programming skills.</a:t>
            </a:r>
          </a:p>
          <a:p>
            <a:pPr marL="0" lvl="0" indent="0" algn="l" rtl="0">
              <a:lnSpc>
                <a:spcPct val="115000"/>
              </a:lnSpc>
              <a:spcBef>
                <a:spcPts val="0"/>
              </a:spcBef>
              <a:spcAft>
                <a:spcPts val="0"/>
              </a:spcAft>
              <a:buNone/>
            </a:pPr>
            <a:endParaRPr lang="en-US" sz="1300" dirty="0">
              <a:solidFill>
                <a:schemeClr val="dk1"/>
              </a:solidFill>
              <a:latin typeface="Times New Roman" panose="02020603050405020304" pitchFamily="18" charset="0"/>
              <a:ea typeface="Mulish"/>
              <a:cs typeface="Times New Roman" panose="02020603050405020304" pitchFamily="18" charset="0"/>
              <a:sym typeface="Mulish"/>
            </a:endParaRPr>
          </a:p>
        </p:txBody>
      </p:sp>
      <p:sp>
        <p:nvSpPr>
          <p:cNvPr id="410" name="Google Shape;410;p40"/>
          <p:cNvSpPr txBox="1"/>
          <p:nvPr/>
        </p:nvSpPr>
        <p:spPr>
          <a:xfrm>
            <a:off x="6965403" y="1875800"/>
            <a:ext cx="1465500" cy="409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ECharts</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2" name="Google Shape;412;p40"/>
          <p:cNvSpPr txBox="1"/>
          <p:nvPr/>
        </p:nvSpPr>
        <p:spPr>
          <a:xfrm>
            <a:off x="3570312" y="2778625"/>
            <a:ext cx="1465500" cy="409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LDViz</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4" name="Google Shape;414;p40"/>
          <p:cNvSpPr txBox="1"/>
          <p:nvPr/>
        </p:nvSpPr>
        <p:spPr>
          <a:xfrm>
            <a:off x="6965403" y="3568445"/>
            <a:ext cx="1465500" cy="71139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sz="1600" b="1" dirty="0">
                <a:solidFill>
                  <a:schemeClr val="dk1"/>
                </a:solidFill>
                <a:latin typeface="Times New Roman" panose="02020603050405020304" pitchFamily="18" charset="0"/>
                <a:ea typeface="Quicksand"/>
                <a:cs typeface="Times New Roman" panose="02020603050405020304" pitchFamily="18" charset="0"/>
                <a:sym typeface="Quicksand"/>
              </a:rPr>
              <a:t>VOWL, Encodable,…</a:t>
            </a:r>
            <a:endParaRPr sz="1600" b="1" dirty="0">
              <a:solidFill>
                <a:schemeClr val="dk1"/>
              </a:solidFill>
              <a:latin typeface="Times New Roman" panose="02020603050405020304" pitchFamily="18" charset="0"/>
              <a:ea typeface="Quicksand"/>
              <a:cs typeface="Times New Roman" panose="02020603050405020304" pitchFamily="18" charset="0"/>
              <a:sym typeface="Quicksand"/>
            </a:endParaRPr>
          </a:p>
        </p:txBody>
      </p:sp>
      <p:sp>
        <p:nvSpPr>
          <p:cNvPr id="416" name="Google Shape;416;p40"/>
          <p:cNvSpPr/>
          <p:nvPr/>
        </p:nvSpPr>
        <p:spPr>
          <a:xfrm>
            <a:off x="6547652" y="1875803"/>
            <a:ext cx="367800" cy="3336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1</a:t>
            </a:r>
            <a:endParaRPr sz="1800" b="1">
              <a:solidFill>
                <a:schemeClr val="dk2"/>
              </a:solidFill>
              <a:latin typeface="Quicksand"/>
              <a:ea typeface="Quicksand"/>
              <a:cs typeface="Quicksand"/>
              <a:sym typeface="Quicksand"/>
            </a:endParaRPr>
          </a:p>
        </p:txBody>
      </p:sp>
      <p:sp>
        <p:nvSpPr>
          <p:cNvPr id="417" name="Google Shape;417;p40"/>
          <p:cNvSpPr/>
          <p:nvPr/>
        </p:nvSpPr>
        <p:spPr>
          <a:xfrm>
            <a:off x="5072788" y="2778628"/>
            <a:ext cx="367800" cy="3678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2</a:t>
            </a:r>
            <a:endParaRPr sz="1800" b="1">
              <a:solidFill>
                <a:schemeClr val="dk2"/>
              </a:solidFill>
              <a:latin typeface="Quicksand"/>
              <a:ea typeface="Quicksand"/>
              <a:cs typeface="Quicksand"/>
              <a:sym typeface="Quicksand"/>
            </a:endParaRPr>
          </a:p>
        </p:txBody>
      </p:sp>
      <p:sp>
        <p:nvSpPr>
          <p:cNvPr id="418" name="Google Shape;418;p40"/>
          <p:cNvSpPr/>
          <p:nvPr/>
        </p:nvSpPr>
        <p:spPr>
          <a:xfrm>
            <a:off x="6527187" y="3715653"/>
            <a:ext cx="367800" cy="367800"/>
          </a:xfrm>
          <a:prstGeom prst="ellipse">
            <a:avLst/>
          </a:prstGeom>
          <a:noFill/>
          <a:ln w="19050" cap="flat" cmpd="sng">
            <a:solidFill>
              <a:schemeClr val="l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2"/>
                </a:solidFill>
                <a:latin typeface="Quicksand"/>
                <a:ea typeface="Quicksand"/>
                <a:cs typeface="Quicksand"/>
                <a:sym typeface="Quicksand"/>
              </a:rPr>
              <a:t>3</a:t>
            </a:r>
            <a:endParaRPr sz="1800" b="1">
              <a:solidFill>
                <a:schemeClr val="dk2"/>
              </a:solidFill>
              <a:latin typeface="Quicksand"/>
              <a:ea typeface="Quicksand"/>
              <a:cs typeface="Quicksand"/>
              <a:sym typeface="Quicksand"/>
            </a:endParaRPr>
          </a:p>
        </p:txBody>
      </p:sp>
      <p:sp>
        <p:nvSpPr>
          <p:cNvPr id="419" name="Google Shape;419;p40"/>
          <p:cNvSpPr txBox="1"/>
          <p:nvPr/>
        </p:nvSpPr>
        <p:spPr>
          <a:xfrm>
            <a:off x="4827834" y="1154940"/>
            <a:ext cx="2405535" cy="374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b="1" dirty="0">
                <a:solidFill>
                  <a:schemeClr val="dk1"/>
                </a:solidFill>
                <a:latin typeface="Quicksand"/>
                <a:ea typeface="Quicksand"/>
                <a:cs typeface="Quicksand"/>
                <a:sym typeface="Quicksand"/>
              </a:rPr>
              <a:t>States of the art</a:t>
            </a:r>
            <a:endParaRPr sz="2000" b="1" dirty="0">
              <a:solidFill>
                <a:schemeClr val="dk1"/>
              </a:solidFill>
              <a:latin typeface="Quicksand"/>
              <a:ea typeface="Quicksand"/>
              <a:cs typeface="Quicksand"/>
              <a:sym typeface="Quicksand"/>
            </a:endParaRPr>
          </a:p>
        </p:txBody>
      </p:sp>
      <p:sp>
        <p:nvSpPr>
          <p:cNvPr id="420" name="Google Shape;420;p40"/>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cxnSp>
        <p:nvCxnSpPr>
          <p:cNvPr id="421" name="Google Shape;421;p40"/>
          <p:cNvCxnSpPr/>
          <p:nvPr/>
        </p:nvCxnSpPr>
        <p:spPr>
          <a:xfrm>
            <a:off x="6055100" y="1812625"/>
            <a:ext cx="0" cy="2619900"/>
          </a:xfrm>
          <a:prstGeom prst="straightConnector1">
            <a:avLst/>
          </a:prstGeom>
          <a:noFill/>
          <a:ln w="19050" cap="flat" cmpd="sng">
            <a:solidFill>
              <a:schemeClr val="lt1"/>
            </a:solidFill>
            <a:prstDash val="solid"/>
            <a:round/>
            <a:headEnd type="none" w="med" len="med"/>
            <a:tailEnd type="triangle" w="med" len="med"/>
          </a:ln>
        </p:spPr>
      </p:cxnSp>
      <p:cxnSp>
        <p:nvCxnSpPr>
          <p:cNvPr id="422" name="Google Shape;422;p40"/>
          <p:cNvCxnSpPr>
            <a:stCxn id="416" idx="2"/>
          </p:cNvCxnSpPr>
          <p:nvPr/>
        </p:nvCxnSpPr>
        <p:spPr>
          <a:xfrm rot="10800000">
            <a:off x="5513552" y="2042603"/>
            <a:ext cx="1034100" cy="0"/>
          </a:xfrm>
          <a:prstGeom prst="straightConnector1">
            <a:avLst/>
          </a:prstGeom>
          <a:noFill/>
          <a:ln w="19050" cap="flat" cmpd="sng">
            <a:solidFill>
              <a:schemeClr val="lt1"/>
            </a:solidFill>
            <a:prstDash val="solid"/>
            <a:round/>
            <a:headEnd type="none" w="med" len="med"/>
            <a:tailEnd type="oval" w="med" len="med"/>
          </a:ln>
        </p:spPr>
      </p:cxnSp>
      <p:cxnSp>
        <p:nvCxnSpPr>
          <p:cNvPr id="423" name="Google Shape;423;p40"/>
          <p:cNvCxnSpPr>
            <a:stCxn id="417" idx="6"/>
          </p:cNvCxnSpPr>
          <p:nvPr/>
        </p:nvCxnSpPr>
        <p:spPr>
          <a:xfrm>
            <a:off x="5440588" y="2962528"/>
            <a:ext cx="1020300" cy="0"/>
          </a:xfrm>
          <a:prstGeom prst="straightConnector1">
            <a:avLst/>
          </a:prstGeom>
          <a:noFill/>
          <a:ln w="19050" cap="flat" cmpd="sng">
            <a:solidFill>
              <a:schemeClr val="lt1"/>
            </a:solidFill>
            <a:prstDash val="solid"/>
            <a:round/>
            <a:headEnd type="none" w="med" len="med"/>
            <a:tailEnd type="oval" w="med" len="med"/>
          </a:ln>
        </p:spPr>
      </p:cxnSp>
      <p:cxnSp>
        <p:nvCxnSpPr>
          <p:cNvPr id="437" name="Google Shape;437;p40"/>
          <p:cNvCxnSpPr>
            <a:stCxn id="418" idx="2"/>
          </p:cNvCxnSpPr>
          <p:nvPr/>
        </p:nvCxnSpPr>
        <p:spPr>
          <a:xfrm rot="10800000">
            <a:off x="5513487" y="3899553"/>
            <a:ext cx="1013700" cy="0"/>
          </a:xfrm>
          <a:prstGeom prst="straightConnector1">
            <a:avLst/>
          </a:prstGeom>
          <a:noFill/>
          <a:ln w="19050" cap="flat" cmpd="sng">
            <a:solidFill>
              <a:schemeClr val="lt1"/>
            </a:solidFill>
            <a:prstDash val="solid"/>
            <a:round/>
            <a:headEnd type="none" w="med" len="med"/>
            <a:tailEnd type="oval" w="med" len="med"/>
          </a:ln>
        </p:spPr>
      </p:cxnSp>
      <p:cxnSp>
        <p:nvCxnSpPr>
          <p:cNvPr id="442" name="Google Shape;442;p40"/>
          <p:cNvCxnSpPr/>
          <p:nvPr/>
        </p:nvCxnSpPr>
        <p:spPr>
          <a:xfrm>
            <a:off x="3427825" y="1428350"/>
            <a:ext cx="0" cy="3004200"/>
          </a:xfrm>
          <a:prstGeom prst="straightConnector1">
            <a:avLst/>
          </a:prstGeom>
          <a:noFill/>
          <a:ln w="19050" cap="flat" cmpd="sng">
            <a:solidFill>
              <a:schemeClr val="lt1"/>
            </a:solidFill>
            <a:prstDash val="solid"/>
            <a:round/>
            <a:headEnd type="oval" w="med" len="med"/>
            <a:tailEnd type="oval" w="med" len="med"/>
          </a:ln>
        </p:spPr>
      </p:cxnSp>
      <p:pic>
        <p:nvPicPr>
          <p:cNvPr id="1026" name="Picture 2" descr="echarts | Appsmith Community Portal">
            <a:extLst>
              <a:ext uri="{FF2B5EF4-FFF2-40B4-BE49-F238E27FC236}">
                <a16:creationId xmlns:a16="http://schemas.microsoft.com/office/drawing/2014/main" id="{59350ABF-053E-49E4-AF97-93F9FD6CD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6805" y="1582503"/>
            <a:ext cx="1129883" cy="9201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sual Data Web · GitHub">
            <a:extLst>
              <a:ext uri="{FF2B5EF4-FFF2-40B4-BE49-F238E27FC236}">
                <a16:creationId xmlns:a16="http://schemas.microsoft.com/office/drawing/2014/main" id="{49782DF5-0205-4310-97C8-31D3A239C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238" y="3464048"/>
            <a:ext cx="920194" cy="9201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lement Jonquet's Homepage">
            <a:extLst>
              <a:ext uri="{FF2B5EF4-FFF2-40B4-BE49-F238E27FC236}">
                <a16:creationId xmlns:a16="http://schemas.microsoft.com/office/drawing/2014/main" id="{820F7B2D-8C91-4133-A59B-5D02D3291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7652" y="2588734"/>
            <a:ext cx="1943189" cy="74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2764800" y="1908592"/>
            <a:ext cx="4778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dirty="0"/>
              <a:t>Proposed Solution</a:t>
            </a:r>
            <a:endParaRPr sz="3800" dirty="0"/>
          </a:p>
        </p:txBody>
      </p:sp>
      <p:sp>
        <p:nvSpPr>
          <p:cNvPr id="331" name="Google Shape;331;p32"/>
          <p:cNvSpPr txBox="1">
            <a:spLocks noGrp="1"/>
          </p:cNvSpPr>
          <p:nvPr>
            <p:ph type="title" idx="2"/>
          </p:nvPr>
        </p:nvSpPr>
        <p:spPr>
          <a:xfrm>
            <a:off x="14696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26400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4461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E42B5C71-5F16-4751-B975-1D8D4B66D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242" y="3077341"/>
            <a:ext cx="2211416" cy="147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9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19996" y="337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Core Technologies</a:t>
            </a:r>
            <a:endParaRPr sz="2600" dirty="0"/>
          </a:p>
        </p:txBody>
      </p:sp>
      <p:sp>
        <p:nvSpPr>
          <p:cNvPr id="463" name="Google Shape;463;p42"/>
          <p:cNvSpPr txBox="1">
            <a:spLocks noGrp="1"/>
          </p:cNvSpPr>
          <p:nvPr>
            <p:ph type="subTitle" idx="1"/>
          </p:nvPr>
        </p:nvSpPr>
        <p:spPr>
          <a:xfrm>
            <a:off x="937625"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Focus on standardized JSON format for SPARQL query results.</a:t>
            </a:r>
            <a:endParaRPr lang="en-US" sz="1300" dirty="0">
              <a:latin typeface="Times New Roman" panose="02020603050405020304" pitchFamily="18" charset="0"/>
              <a:cs typeface="Times New Roman" panose="02020603050405020304" pitchFamily="18" charset="0"/>
            </a:endParaRPr>
          </a:p>
        </p:txBody>
      </p:sp>
      <p:sp>
        <p:nvSpPr>
          <p:cNvPr id="464" name="Google Shape;464;p42"/>
          <p:cNvSpPr txBox="1">
            <a:spLocks noGrp="1"/>
          </p:cNvSpPr>
          <p:nvPr>
            <p:ph type="subTitle" idx="2"/>
          </p:nvPr>
        </p:nvSpPr>
        <p:spPr>
          <a:xfrm>
            <a:off x="3484346"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Utilize Vega-Lite grammar for flexible, declarative chart customization.</a:t>
            </a:r>
            <a:endParaRPr lang="en-US" sz="1300" dirty="0">
              <a:latin typeface="Times New Roman" panose="02020603050405020304" pitchFamily="18" charset="0"/>
              <a:cs typeface="Times New Roman" panose="02020603050405020304" pitchFamily="18" charset="0"/>
            </a:endParaRPr>
          </a:p>
        </p:txBody>
      </p:sp>
      <p:sp>
        <p:nvSpPr>
          <p:cNvPr id="465" name="Google Shape;465;p42"/>
          <p:cNvSpPr txBox="1">
            <a:spLocks noGrp="1"/>
          </p:cNvSpPr>
          <p:nvPr>
            <p:ph type="subTitle" idx="3"/>
          </p:nvPr>
        </p:nvSpPr>
        <p:spPr>
          <a:xfrm>
            <a:off x="6031074" y="3301650"/>
            <a:ext cx="2175300" cy="1277550"/>
          </a:xfrm>
          <a:prstGeom prst="rect">
            <a:avLst/>
          </a:prstGeom>
        </p:spPr>
        <p:txBody>
          <a:bodyPr spcFirstLastPara="1" wrap="square" lIns="91425" tIns="91425" rIns="91425" bIns="91425" anchor="t" anchorCtr="0">
            <a:noAutofit/>
          </a:bodyPr>
          <a:lstStyle/>
          <a:p>
            <a:pPr marL="0" indent="0" algn="l">
              <a:lnSpc>
                <a:spcPts val="2850"/>
              </a:lnSpc>
              <a:buNone/>
            </a:pPr>
            <a:r>
              <a:rPr lang="en-US" sz="1300" dirty="0">
                <a:solidFill>
                  <a:srgbClr val="4A4A45"/>
                </a:solidFill>
                <a:latin typeface="Times New Roman" panose="02020603050405020304" pitchFamily="18" charset="0"/>
                <a:ea typeface="Lato" pitchFamily="34" charset="-122"/>
                <a:cs typeface="Times New Roman" panose="02020603050405020304" pitchFamily="18" charset="0"/>
              </a:rPr>
              <a:t>Use Web Components for strong packaging, and high performance and reusability.</a:t>
            </a:r>
            <a:endParaRPr lang="en-US" sz="1300" dirty="0">
              <a:latin typeface="Times New Roman" panose="02020603050405020304" pitchFamily="18" charset="0"/>
              <a:cs typeface="Times New Roman" panose="02020603050405020304" pitchFamily="18" charset="0"/>
            </a:endParaRPr>
          </a:p>
        </p:txBody>
      </p:sp>
      <p:sp>
        <p:nvSpPr>
          <p:cNvPr id="466" name="Google Shape;466;p42"/>
          <p:cNvSpPr txBox="1">
            <a:spLocks noGrp="1"/>
          </p:cNvSpPr>
          <p:nvPr>
            <p:ph type="subTitle" idx="4"/>
          </p:nvPr>
        </p:nvSpPr>
        <p:spPr>
          <a:xfrm>
            <a:off x="937625"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JSON-based </a:t>
            </a:r>
          </a:p>
          <a:p>
            <a:pPr marL="0" lvl="0" indent="0" algn="ctr" rtl="0">
              <a:spcBef>
                <a:spcPts val="0"/>
              </a:spcBef>
              <a:spcAft>
                <a:spcPts val="0"/>
              </a:spcAft>
              <a:buNone/>
            </a:pPr>
            <a:r>
              <a:rPr lang="en-US" sz="1400" dirty="0"/>
              <a:t>SPARQL Result</a:t>
            </a:r>
          </a:p>
        </p:txBody>
      </p:sp>
      <p:sp>
        <p:nvSpPr>
          <p:cNvPr id="467" name="Google Shape;467;p42"/>
          <p:cNvSpPr txBox="1">
            <a:spLocks noGrp="1"/>
          </p:cNvSpPr>
          <p:nvPr>
            <p:ph type="subTitle" idx="5"/>
          </p:nvPr>
        </p:nvSpPr>
        <p:spPr>
          <a:xfrm>
            <a:off x="3484347"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Vega-Lite Customization</a:t>
            </a:r>
            <a:endParaRPr sz="1400" dirty="0"/>
          </a:p>
        </p:txBody>
      </p:sp>
      <p:sp>
        <p:nvSpPr>
          <p:cNvPr id="468" name="Google Shape;468;p42"/>
          <p:cNvSpPr txBox="1">
            <a:spLocks noGrp="1"/>
          </p:cNvSpPr>
          <p:nvPr>
            <p:ph type="subTitle" idx="6"/>
          </p:nvPr>
        </p:nvSpPr>
        <p:spPr>
          <a:xfrm>
            <a:off x="6031075" y="272895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Web Component Scalability</a:t>
            </a:r>
            <a:endParaRPr sz="1400" dirty="0"/>
          </a:p>
        </p:txBody>
      </p:sp>
      <p:sp>
        <p:nvSpPr>
          <p:cNvPr id="469" name="Google Shape;469;p4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2050" name="Picture 2">
            <a:extLst>
              <a:ext uri="{FF2B5EF4-FFF2-40B4-BE49-F238E27FC236}">
                <a16:creationId xmlns:a16="http://schemas.microsoft.com/office/drawing/2014/main" id="{7331B6AA-ABD4-47A5-A811-E8AE35240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50" y="1118782"/>
            <a:ext cx="1413450" cy="13039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553A7F-446C-48AA-8352-9D40E39EE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271" y="1118782"/>
            <a:ext cx="1413450" cy="13039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BF219E6-D60B-492F-A6AC-157B5364C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769" y="1118782"/>
            <a:ext cx="1303910" cy="130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16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63C26D-85E6-43C4-9CA2-298FC9E120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
        <p:nvSpPr>
          <p:cNvPr id="3" name="Title 2">
            <a:extLst>
              <a:ext uri="{FF2B5EF4-FFF2-40B4-BE49-F238E27FC236}">
                <a16:creationId xmlns:a16="http://schemas.microsoft.com/office/drawing/2014/main" id="{218A0561-A5BD-4B7D-9C8D-B4E9972CC133}"/>
              </a:ext>
            </a:extLst>
          </p:cNvPr>
          <p:cNvSpPr>
            <a:spLocks noGrp="1"/>
          </p:cNvSpPr>
          <p:nvPr>
            <p:ph type="title"/>
          </p:nvPr>
        </p:nvSpPr>
        <p:spPr>
          <a:xfrm>
            <a:off x="720000" y="344225"/>
            <a:ext cx="7704000" cy="572700"/>
          </a:xfrm>
        </p:spPr>
        <p:txBody>
          <a:bodyPr/>
          <a:lstStyle/>
          <a:p>
            <a:r>
              <a:rPr lang="en-US" sz="2600" dirty="0"/>
              <a:t>Block diagram of System</a:t>
            </a:r>
          </a:p>
        </p:txBody>
      </p:sp>
      <p:pic>
        <p:nvPicPr>
          <p:cNvPr id="10" name="Picture 9">
            <a:extLst>
              <a:ext uri="{FF2B5EF4-FFF2-40B4-BE49-F238E27FC236}">
                <a16:creationId xmlns:a16="http://schemas.microsoft.com/office/drawing/2014/main" id="{48735D6B-7EE6-4EFA-A1D6-69C306C7199F}"/>
              </a:ext>
            </a:extLst>
          </p:cNvPr>
          <p:cNvPicPr/>
          <p:nvPr/>
        </p:nvPicPr>
        <p:blipFill>
          <a:blip r:embed="rId3">
            <a:extLst>
              <a:ext uri="{28A0092B-C50C-407E-A947-70E740481C1C}">
                <a14:useLocalDpi xmlns:a14="http://schemas.microsoft.com/office/drawing/2010/main" val="0"/>
              </a:ext>
            </a:extLst>
          </a:blip>
          <a:stretch>
            <a:fillRect/>
          </a:stretch>
        </p:blipFill>
        <p:spPr>
          <a:xfrm>
            <a:off x="831287" y="992975"/>
            <a:ext cx="7481425" cy="2016625"/>
          </a:xfrm>
          <a:prstGeom prst="rect">
            <a:avLst/>
          </a:prstGeom>
        </p:spPr>
      </p:pic>
      <p:sp>
        <p:nvSpPr>
          <p:cNvPr id="13" name="Google Shape;363;p35">
            <a:extLst>
              <a:ext uri="{FF2B5EF4-FFF2-40B4-BE49-F238E27FC236}">
                <a16:creationId xmlns:a16="http://schemas.microsoft.com/office/drawing/2014/main" id="{4AF1379D-CAB9-47B4-8729-1CC4FB2AA15A}"/>
              </a:ext>
            </a:extLst>
          </p:cNvPr>
          <p:cNvSpPr txBox="1">
            <a:spLocks noGrp="1"/>
          </p:cNvSpPr>
          <p:nvPr>
            <p:ph type="subTitle" idx="1"/>
          </p:nvPr>
        </p:nvSpPr>
        <p:spPr>
          <a:xfrm>
            <a:off x="831287" y="3222902"/>
            <a:ext cx="7592713" cy="1348023"/>
          </a:xfrm>
          <a:prstGeom prst="rect">
            <a:avLst/>
          </a:prstGeom>
          <a:ln w="19050">
            <a:solidFill>
              <a:srgbClr val="D8CEC9"/>
            </a:solidFill>
          </a:ln>
        </p:spPr>
        <p:txBody>
          <a:bodyPr spcFirstLastPara="1" wrap="square" lIns="91425" tIns="91425" rIns="91425" bIns="91425" anchor="t" anchorCtr="0">
            <a:noAutofit/>
          </a:bodyPr>
          <a:lstStyle/>
          <a:p>
            <a:pPr marL="0" indent="0" algn="l">
              <a:lnSpc>
                <a:spcPts val="2850"/>
              </a:lnSpc>
              <a:buNone/>
            </a:pPr>
            <a:r>
              <a:rPr lang="en-US" sz="1400" dirty="0">
                <a:solidFill>
                  <a:srgbClr val="4A4A45"/>
                </a:solidFill>
                <a:latin typeface="Mulish" panose="020B0604020202020204" charset="0"/>
                <a:ea typeface="Lato" pitchFamily="34" charset="-122"/>
                <a:cs typeface="Lato" pitchFamily="34" charset="-120"/>
              </a:rPr>
              <a:t>The system follows a 5-step process: User Input, Layout and Visual Configuration, Extraction from Configuration, Visualization Renderer, and Output. This design ensures adaptability and high customization.</a:t>
            </a:r>
            <a:endParaRPr lang="en-US" sz="1400" dirty="0">
              <a:latin typeface="Mulish" panose="020B0604020202020204" charset="0"/>
            </a:endParaRPr>
          </a:p>
        </p:txBody>
      </p:sp>
    </p:spTree>
    <p:extLst>
      <p:ext uri="{BB962C8B-B14F-4D97-AF65-F5344CB8AC3E}">
        <p14:creationId xmlns:p14="http://schemas.microsoft.com/office/powerpoint/2010/main" val="93114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txBox="1">
            <a:spLocks noGrp="1"/>
          </p:cNvSpPr>
          <p:nvPr>
            <p:ph type="title"/>
          </p:nvPr>
        </p:nvSpPr>
        <p:spPr>
          <a:xfrm>
            <a:off x="3268800" y="1912100"/>
            <a:ext cx="4166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Obtained Result</a:t>
            </a:r>
            <a:endParaRPr sz="4000" dirty="0"/>
          </a:p>
        </p:txBody>
      </p:sp>
      <p:sp>
        <p:nvSpPr>
          <p:cNvPr id="331" name="Google Shape;331;p32"/>
          <p:cNvSpPr txBox="1">
            <a:spLocks noGrp="1"/>
          </p:cNvSpPr>
          <p:nvPr>
            <p:ph type="title" idx="2"/>
          </p:nvPr>
        </p:nvSpPr>
        <p:spPr>
          <a:xfrm>
            <a:off x="1772050" y="1854500"/>
            <a:ext cx="118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2" name="Google Shape;332;p32"/>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cxnSp>
        <p:nvCxnSpPr>
          <p:cNvPr id="333" name="Google Shape;333;p32"/>
          <p:cNvCxnSpPr/>
          <p:nvPr/>
        </p:nvCxnSpPr>
        <p:spPr>
          <a:xfrm rot="10800000" flipH="1">
            <a:off x="1600600" y="2910566"/>
            <a:ext cx="5942700" cy="6600"/>
          </a:xfrm>
          <a:prstGeom prst="straightConnector1">
            <a:avLst/>
          </a:prstGeom>
          <a:noFill/>
          <a:ln w="19050" cap="flat" cmpd="sng">
            <a:solidFill>
              <a:schemeClr val="lt1"/>
            </a:solidFill>
            <a:prstDash val="solid"/>
            <a:round/>
            <a:headEnd type="oval" w="med" len="med"/>
            <a:tailEnd type="oval" w="med" len="med"/>
          </a:ln>
        </p:spPr>
      </p:cxnSp>
      <p:cxnSp>
        <p:nvCxnSpPr>
          <p:cNvPr id="334" name="Google Shape;334;p32"/>
          <p:cNvCxnSpPr/>
          <p:nvPr/>
        </p:nvCxnSpPr>
        <p:spPr>
          <a:xfrm rot="10800000" flipH="1">
            <a:off x="1600600" y="1714341"/>
            <a:ext cx="5942700" cy="6600"/>
          </a:xfrm>
          <a:prstGeom prst="straightConnector1">
            <a:avLst/>
          </a:prstGeom>
          <a:noFill/>
          <a:ln w="19050" cap="flat" cmpd="sng">
            <a:solidFill>
              <a:schemeClr val="lt1"/>
            </a:solidFill>
            <a:prstDash val="solid"/>
            <a:round/>
            <a:headEnd type="oval" w="med" len="med"/>
            <a:tailEnd type="oval" w="med" len="med"/>
          </a:ln>
        </p:spPr>
      </p:cxnSp>
      <p:sp>
        <p:nvSpPr>
          <p:cNvPr id="335" name="Google Shape;335;p32"/>
          <p:cNvSpPr/>
          <p:nvPr/>
        </p:nvSpPr>
        <p:spPr>
          <a:xfrm>
            <a:off x="30000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7453300" y="2217963"/>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594242"/>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D8CEC9"/>
      </a:lt1>
      <a:dk2>
        <a:srgbClr val="927C71"/>
      </a:dk2>
      <a:lt2>
        <a:srgbClr val="FAFAFA"/>
      </a:lt2>
      <a:accent1>
        <a:srgbClr val="C99A7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2653</TotalTime>
  <Words>1593</Words>
  <Application>Microsoft Office PowerPoint</Application>
  <PresentationFormat>On-screen Show (16:9)</PresentationFormat>
  <Paragraphs>163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Symbol</vt:lpstr>
      <vt:lpstr>Times New Roman</vt:lpstr>
      <vt:lpstr>Lato</vt:lpstr>
      <vt:lpstr>Bebas Neue</vt:lpstr>
      <vt:lpstr>Quicksand</vt:lpstr>
      <vt:lpstr>Arial</vt:lpstr>
      <vt:lpstr>Mulish</vt:lpstr>
      <vt:lpstr>Source Sans Pro</vt:lpstr>
      <vt:lpstr>Elegant Bachelor Thesis by Slidesgo</vt:lpstr>
      <vt:lpstr>Data visualization Library for  SPARQL Queries</vt:lpstr>
      <vt:lpstr>Table of contents</vt:lpstr>
      <vt:lpstr>Overview</vt:lpstr>
      <vt:lpstr>WIMMICS Team - INRIA</vt:lpstr>
      <vt:lpstr>Overview</vt:lpstr>
      <vt:lpstr>Proposed Solution</vt:lpstr>
      <vt:lpstr>Core Technologies</vt:lpstr>
      <vt:lpstr>Block diagram of System</vt:lpstr>
      <vt:lpstr>Obtained Result</vt:lpstr>
      <vt:lpstr>Bar Chart</vt:lpstr>
      <vt:lpstr>Subtypes of Bar Chart</vt:lpstr>
      <vt:lpstr>Pie Chart</vt:lpstr>
      <vt:lpstr>Geographic Map</vt:lpstr>
      <vt:lpstr>Subtypes of Map Chart</vt:lpstr>
      <vt:lpstr>Demo</vt:lpstr>
      <vt:lpstr>Conclusion</vt:lpstr>
      <vt:lpstr>Conclusion</vt:lpstr>
      <vt:lpstr>THANKS</vt:lpstr>
      <vt:lpstr>Motivation: Bridging the Visualization gap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Library for  SPARQL Queries</dc:title>
  <dc:creator>Do Huy</dc:creator>
  <cp:lastModifiedBy>Do Huy</cp:lastModifiedBy>
  <cp:revision>86</cp:revision>
  <dcterms:modified xsi:type="dcterms:W3CDTF">2025-06-24T21:01:08Z</dcterms:modified>
</cp:coreProperties>
</file>